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1" r:id="rId2"/>
  </p:sldMasterIdLst>
  <p:notesMasterIdLst>
    <p:notesMasterId r:id="rId46"/>
  </p:notesMasterIdLst>
  <p:sldIdLst>
    <p:sldId id="3170" r:id="rId3"/>
    <p:sldId id="3167" r:id="rId4"/>
    <p:sldId id="256" r:id="rId5"/>
    <p:sldId id="257" r:id="rId6"/>
    <p:sldId id="258" r:id="rId7"/>
    <p:sldId id="259" r:id="rId8"/>
    <p:sldId id="260" r:id="rId9"/>
    <p:sldId id="299" r:id="rId10"/>
    <p:sldId id="261" r:id="rId11"/>
    <p:sldId id="262" r:id="rId12"/>
    <p:sldId id="263" r:id="rId13"/>
    <p:sldId id="264" r:id="rId14"/>
    <p:sldId id="300" r:id="rId15"/>
    <p:sldId id="302" r:id="rId16"/>
    <p:sldId id="303" r:id="rId17"/>
    <p:sldId id="305" r:id="rId18"/>
    <p:sldId id="304" r:id="rId19"/>
    <p:sldId id="266" r:id="rId20"/>
    <p:sldId id="267" r:id="rId21"/>
    <p:sldId id="268" r:id="rId22"/>
    <p:sldId id="269" r:id="rId23"/>
    <p:sldId id="270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80" r:id="rId32"/>
    <p:sldId id="281" r:id="rId33"/>
    <p:sldId id="282" r:id="rId34"/>
    <p:sldId id="283" r:id="rId35"/>
    <p:sldId id="284" r:id="rId36"/>
    <p:sldId id="286" r:id="rId37"/>
    <p:sldId id="287" r:id="rId38"/>
    <p:sldId id="288" r:id="rId39"/>
    <p:sldId id="289" r:id="rId40"/>
    <p:sldId id="290" r:id="rId41"/>
    <p:sldId id="291" r:id="rId42"/>
    <p:sldId id="296" r:id="rId43"/>
    <p:sldId id="297" r:id="rId44"/>
    <p:sldId id="3169" r:id="rId4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7"/>
      <p:bold r:id="rId48"/>
      <p:italic r:id="rId49"/>
      <p:boldItalic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444" autoAdjust="0"/>
  </p:normalViewPr>
  <p:slideViewPr>
    <p:cSldViewPr snapToGrid="0">
      <p:cViewPr varScale="1">
        <p:scale>
          <a:sx n="138" d="100"/>
          <a:sy n="138" d="100"/>
        </p:scale>
        <p:origin x="11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27CA98-D61F-4868-8320-56EB8DA6FD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242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3b16c516f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g2f3b16c516f_2_9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f3b16c516f_2_9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3b16c516f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2f3b16c516f_2_1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2f3b16c516f_2_1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3b16c516f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2f3b16c516f_2_1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f3b16c516f_2_1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3b16c516f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9" name="Google Shape;269;g2f3b16c516f_2_15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f3b16c516f_2_15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3b16c516f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5" name="Google Shape;285;g2f3b16c516f_2_16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2f3b16c516f_2_16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3b16c516f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g2f3b16c516f_2_18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2f3b16c516f_2_18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3b16c516f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g2f3b16c516f_2_19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base llms have been developed since the launch of chatgpt by&lt;Click&gt; training on different domain specific datasets, &lt;Click&gt;experimenting with different model architectures, &lt;Click&gt;and scaling the size of the llms, and so on.</a:t>
            </a:r>
            <a:endParaRPr/>
          </a:p>
        </p:txBody>
      </p:sp>
      <p:sp>
        <p:nvSpPr>
          <p:cNvPr id="316" name="Google Shape;316;g2f3b16c516f_2_19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0c00612a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30c00612a93_0_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30c00612a93_0_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3b16c516f_2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4" name="Google Shape;354;g2f3b16c516f_2_2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f3b16c516f_2_2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f3b16c516f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9" name="Google Shape;409;g2f3b16c516f_2_28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f3b16c516f_2_28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f3b16c516f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f3b16c516f_2_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f3b16c516f_2_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3b16c516f_2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g2f3b16c516f_2_29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g2f3b16c516f_2_29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f3b16c516f_2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g2f3b16c516f_2_32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f3b16c516f_2_32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f3b16c516f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7" name="Google Shape;457;g2f3b16c516f_2_3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f3b16c516f_2_3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f3b16c516f_2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8" name="Google Shape;468;g2f3b16c516f_2_34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2f3b16c516f_2_34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f3b16c516f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2f3b16c516f_2_36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2f3b16c516f_2_36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f3b16c516f_2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5" name="Google Shape;505;g2f3b16c516f_2_38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2f3b16c516f_2_38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f3b16c516f_2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8" name="Google Shape;518;g2f3b16c516f_2_39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Today, instruction following llms like chatgpt, bard, and Claude are used by individuals of all age groups, for both personal and business purposes.</a:t>
            </a:r>
            <a:endParaRPr/>
          </a:p>
        </p:txBody>
      </p:sp>
      <p:sp>
        <p:nvSpPr>
          <p:cNvPr id="519" name="Google Shape;519;g2f3b16c516f_2_39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3b16c516f_2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8" name="Google Shape;528;g2f3b16c516f_2_40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2f3b16c516f_2_40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f3b16c516f_2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g2f3b16c516f_2_41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Today, instruction following llms like chatgpt, bard, and Claude are used by individuals of all age groups, for both personal and business purposes.</a:t>
            </a:r>
            <a:endParaRPr/>
          </a:p>
        </p:txBody>
      </p:sp>
      <p:sp>
        <p:nvSpPr>
          <p:cNvPr id="539" name="Google Shape;539;g2f3b16c516f_2_41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f3b16c516f_2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" name="Google Shape;560;g2f3b16c516f_2_43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2f3b16c516f_2_43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3b16c516f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g2f3b16c516f_2_2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you in the next lesson.</a:t>
            </a:r>
            <a:endParaRPr/>
          </a:p>
        </p:txBody>
      </p:sp>
      <p:sp>
        <p:nvSpPr>
          <p:cNvPr id="140" name="Google Shape;140;g2f3b16c516f_2_2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f3b16c516f_2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8" name="Google Shape;578;g2f3b16c516f_2_45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2f3b16c516f_2_45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f3b16c516f_2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2" name="Google Shape;592;g2f3b16c516f_2_46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2f3b16c516f_2_46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f3b16c516f_2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Google Shape;599;g2f3b16c516f_2_47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you in the next lesson.</a:t>
            </a:r>
            <a:endParaRPr/>
          </a:p>
        </p:txBody>
      </p:sp>
      <p:sp>
        <p:nvSpPr>
          <p:cNvPr id="600" name="Google Shape;600;g2f3b16c516f_2_47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f3b16c516f_2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5" name="Google Shape;605;g2f3b16c516f_2_48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2f3b16c516f_2_48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f3b16c516f_2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Google Shape;614;g2f3b16c516f_2_48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2f3b16c516f_2_48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f3b16c516f_2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5" name="Google Shape;655;g2f3b16c516f_2_53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2f3b16c516f_2_53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f3b16c516f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g2f3b16c516f_2_54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Various base llms have been developed since the launch of chatgpt by&lt;Click&gt; training on different domain specific datasets, &lt;Click&gt;experimenting with different model architectures, &lt;Click&gt;and scaling the size of the llms, and so on.</a:t>
            </a:r>
            <a:endParaRPr/>
          </a:p>
        </p:txBody>
      </p:sp>
      <p:sp>
        <p:nvSpPr>
          <p:cNvPr id="668" name="Google Shape;668;g2f3b16c516f_2_54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f3b16c516f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" name="Google Shape;145;g2f3b16c516f_2_2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external knowledge base could be-Data from APIs like Slack channel, Discord, Notion, Sales force CRMorRaw files like PDF, PPT, Audio, VideoorVector DBs like Pinecone, Weaviate, Qdrant, Opensearch orSQL Databases</a:t>
            </a:r>
            <a:endParaRPr/>
          </a:p>
        </p:txBody>
      </p:sp>
      <p:sp>
        <p:nvSpPr>
          <p:cNvPr id="146" name="Google Shape;146;g2f3b16c516f_2_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3b16c516f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2f3b16c516f_2_6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Today, instruction following llms like chatgpt, bard, and Claude are used by individuals of all age groups, for both personal and business purposes.</a:t>
            </a:r>
            <a:endParaRPr/>
          </a:p>
        </p:txBody>
      </p:sp>
      <p:sp>
        <p:nvSpPr>
          <p:cNvPr id="184" name="Google Shape;184;g2f3b16c516f_2_6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f3b16c516f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2f3b16c516f_2_7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Today, instruction following llms like chatgpt, bard, and Claude are used by individuals of all age groups, for both personal and business purposes.</a:t>
            </a:r>
            <a:endParaRPr/>
          </a:p>
        </p:txBody>
      </p:sp>
      <p:sp>
        <p:nvSpPr>
          <p:cNvPr id="191" name="Google Shape;191;g2f3b16c516f_2_7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Source https</a:t>
            </a:r>
            <a:r>
              <a:rPr lang="en-US" dirty="0"/>
              <a:t>://getyarn.io/yarn-clip/226bc75f-e027-4b50-9143-35e262d19f97/embed?autoplay=false&amp;responsive=true</a:t>
            </a:r>
          </a:p>
        </p:txBody>
      </p:sp>
    </p:spTree>
    <p:extLst>
      <p:ext uri="{BB962C8B-B14F-4D97-AF65-F5344CB8AC3E}">
        <p14:creationId xmlns:p14="http://schemas.microsoft.com/office/powerpoint/2010/main" val="1501413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f3b16c516f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g2f3b16c516f_2_8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See you in the next lesson.</a:t>
            </a:r>
            <a:endParaRPr/>
          </a:p>
        </p:txBody>
      </p:sp>
      <p:sp>
        <p:nvSpPr>
          <p:cNvPr id="198" name="Google Shape;198;g2f3b16c516f_2_8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f3b16c516f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874713" y="0"/>
            <a:ext cx="3998913" cy="224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2f3b16c516f_2_8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Today, instruction following llms like chatgpt, bard, and Claude are used by individuals of all age groups, for both personal and business purposes.</a:t>
            </a:r>
            <a:endParaRPr dirty="0"/>
          </a:p>
        </p:txBody>
      </p:sp>
      <p:sp>
        <p:nvSpPr>
          <p:cNvPr id="205" name="Google Shape;205;g2f3b16c516f_2_8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3403-BB0B-4A20-8EB4-EBA12D0780CC}" type="datetime1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2318-DEE8-4E12-A513-D83F257B194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07B2B13E-0E8C-42CD-9ADE-E66EA13280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7665" y="524280"/>
            <a:ext cx="2448306" cy="2448306"/>
          </a:xfrm>
          <a:custGeom>
            <a:avLst/>
            <a:gdLst>
              <a:gd name="connsiteX0" fmla="*/ 1558514 w 3117028"/>
              <a:gd name="connsiteY0" fmla="*/ 0 h 3117028"/>
              <a:gd name="connsiteX1" fmla="*/ 3117028 w 3117028"/>
              <a:gd name="connsiteY1" fmla="*/ 1558514 h 3117028"/>
              <a:gd name="connsiteX2" fmla="*/ 1558514 w 3117028"/>
              <a:gd name="connsiteY2" fmla="*/ 3117028 h 3117028"/>
              <a:gd name="connsiteX3" fmla="*/ 0 w 3117028"/>
              <a:gd name="connsiteY3" fmla="*/ 1558514 h 3117028"/>
              <a:gd name="connsiteX4" fmla="*/ 1558514 w 3117028"/>
              <a:gd name="connsiteY4" fmla="*/ 0 h 311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028" h="3117028">
                <a:moveTo>
                  <a:pt x="1558514" y="0"/>
                </a:moveTo>
                <a:cubicBezTo>
                  <a:pt x="2419258" y="0"/>
                  <a:pt x="3117028" y="697770"/>
                  <a:pt x="3117028" y="1558514"/>
                </a:cubicBezTo>
                <a:cubicBezTo>
                  <a:pt x="3117028" y="2419258"/>
                  <a:pt x="2419258" y="3117028"/>
                  <a:pt x="1558514" y="3117028"/>
                </a:cubicBezTo>
                <a:cubicBezTo>
                  <a:pt x="697770" y="3117028"/>
                  <a:pt x="0" y="2419258"/>
                  <a:pt x="0" y="1558514"/>
                </a:cubicBezTo>
                <a:cubicBezTo>
                  <a:pt x="0" y="697770"/>
                  <a:pt x="697770" y="0"/>
                  <a:pt x="15585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1D2E356A-FC33-403D-B9C1-A4092D348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13342" y="960747"/>
            <a:ext cx="3086100" cy="3086100"/>
          </a:xfrm>
          <a:custGeom>
            <a:avLst/>
            <a:gdLst>
              <a:gd name="connsiteX0" fmla="*/ 1962475 w 3924950"/>
              <a:gd name="connsiteY0" fmla="*/ 0 h 3924950"/>
              <a:gd name="connsiteX1" fmla="*/ 3924950 w 3924950"/>
              <a:gd name="connsiteY1" fmla="*/ 1962475 h 3924950"/>
              <a:gd name="connsiteX2" fmla="*/ 1962475 w 3924950"/>
              <a:gd name="connsiteY2" fmla="*/ 3924950 h 3924950"/>
              <a:gd name="connsiteX3" fmla="*/ 0 w 3924950"/>
              <a:gd name="connsiteY3" fmla="*/ 1962475 h 3924950"/>
              <a:gd name="connsiteX4" fmla="*/ 1962475 w 3924950"/>
              <a:gd name="connsiteY4" fmla="*/ 0 h 39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4950" h="3924950">
                <a:moveTo>
                  <a:pt x="1962475" y="0"/>
                </a:moveTo>
                <a:cubicBezTo>
                  <a:pt x="3046320" y="0"/>
                  <a:pt x="3924950" y="878630"/>
                  <a:pt x="3924950" y="1962475"/>
                </a:cubicBezTo>
                <a:cubicBezTo>
                  <a:pt x="3924950" y="3046320"/>
                  <a:pt x="3046320" y="3924950"/>
                  <a:pt x="1962475" y="3924950"/>
                </a:cubicBezTo>
                <a:cubicBezTo>
                  <a:pt x="878630" y="3924950"/>
                  <a:pt x="0" y="3046320"/>
                  <a:pt x="0" y="1962475"/>
                </a:cubicBezTo>
                <a:cubicBezTo>
                  <a:pt x="0" y="878630"/>
                  <a:pt x="878630" y="0"/>
                  <a:pt x="19624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50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67E9-43B5-5B2C-3961-7AC65C69A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24B546-772F-1665-053C-EEA2B630A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E8537-943E-90B3-F605-A31735423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5A0B1-20D6-0CEA-47C3-3EA106FB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97265-3529-7FDC-3CB0-16E914526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74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A06A-818E-90A7-7708-401452CC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83D96-3C46-7540-3325-7A3F55B7F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E8D01-0F94-2D87-9C88-351D2B1D9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393B6-0AC9-308A-0FA0-BC9B5F963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5C8A1-C2A6-1002-60B5-0F4AD658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2AEE6-5574-6ACA-F95D-9BFC167E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C7A742-27BE-2855-C725-B71C480F9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1B201-B4B6-7A61-7DAD-C8E50073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D38FC-449C-2489-83EF-543E46E0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3BC54-E3CF-3E58-2E54-94FFAC74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494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F2E37-C9BA-5E85-2A8D-AC3D85AC9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DCDF-BC66-56DC-E8BB-1C19DF6127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F9AE2-9CDA-E988-9B7C-C60198384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D23CA-6AB7-3D67-52F8-06F1EAAF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C9B5B3-09B4-577D-5BF3-82CE2BEBC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06B88-67B4-8D62-0F2E-FA2A35C35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26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B536-0EAF-7BCF-6436-04A5F5229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2355-3529-2841-B5D9-8FFA0050D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27DE3-D2E6-E089-385D-56EE9CF18A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955AD7-4CBB-869B-D638-03FA2B88C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0D440-A7BC-673B-4D66-44747959E4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622F1D-7D9A-87D3-E44D-4FE0268CE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3AA5F1-85D7-C7B4-7597-4842C646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0922F6-6901-3DE1-112E-188DBC53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62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6F9EC-7778-88DB-BB46-87F00B1DF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9FCD5-1FCB-D0FF-6107-F7C875E49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FFF05-EDA8-7E1F-9953-C8190041B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1A0BE-957E-984B-0D45-60C7CB874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44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F99F26-A203-03B6-1744-758A9289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34750-99C1-8846-539D-940EDF670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DC2A5-2C04-7B03-1E8E-998ADEA93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1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22FEA-AA13-BA64-52B9-84328EE1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BD69-DA85-6C2A-1F5D-355C32AD2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41A02-E4C8-6AAF-7263-4BE986C5F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B87C8-C67C-1979-5C43-C1A6705D0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3979F-206F-017F-C7FD-54C76B2F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340C0-FFD0-40A8-ED9D-08C991A7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831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15A0-64FE-3C84-25C6-A8A0768D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6CDA8-C587-00C6-9F9B-8598E3EAD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C8EFD1-751E-9F85-6DC8-52C117B8B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A3BF2-02DB-F004-F1BF-5C46807A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ED3C2-2F21-E080-9CE1-36C65126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6351C-A542-7C8D-7072-C76413C7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52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B9329-885B-0002-7B04-0590EB6C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0240E1-82CB-109F-E8BE-9B814B04F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2734B-DDAE-B838-7E26-90FF2DB53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B37E2-C13D-0F7C-4B4F-7D2B1A05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49928-F4AD-8F39-CE60-8B914F483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48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EA07E9-1B6E-D5FC-FE1A-88C20960E9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42538-7938-299D-2F13-2493B2D36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8DA99-088D-551E-D0DA-57F3C7E7D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EA0A7-D306-1E87-A038-67800EF0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67441-D85E-6D0C-1E60-654026E47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963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3403-BB0B-4A20-8EB4-EBA12D0780CC}" type="datetime1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2318-DEE8-4E12-A513-D83F257B194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07B2B13E-0E8C-42CD-9ADE-E66EA13280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7665" y="524280"/>
            <a:ext cx="2448306" cy="2448306"/>
          </a:xfrm>
          <a:custGeom>
            <a:avLst/>
            <a:gdLst>
              <a:gd name="connsiteX0" fmla="*/ 1558514 w 3117028"/>
              <a:gd name="connsiteY0" fmla="*/ 0 h 3117028"/>
              <a:gd name="connsiteX1" fmla="*/ 3117028 w 3117028"/>
              <a:gd name="connsiteY1" fmla="*/ 1558514 h 3117028"/>
              <a:gd name="connsiteX2" fmla="*/ 1558514 w 3117028"/>
              <a:gd name="connsiteY2" fmla="*/ 3117028 h 3117028"/>
              <a:gd name="connsiteX3" fmla="*/ 0 w 3117028"/>
              <a:gd name="connsiteY3" fmla="*/ 1558514 h 3117028"/>
              <a:gd name="connsiteX4" fmla="*/ 1558514 w 3117028"/>
              <a:gd name="connsiteY4" fmla="*/ 0 h 311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7028" h="3117028">
                <a:moveTo>
                  <a:pt x="1558514" y="0"/>
                </a:moveTo>
                <a:cubicBezTo>
                  <a:pt x="2419258" y="0"/>
                  <a:pt x="3117028" y="697770"/>
                  <a:pt x="3117028" y="1558514"/>
                </a:cubicBezTo>
                <a:cubicBezTo>
                  <a:pt x="3117028" y="2419258"/>
                  <a:pt x="2419258" y="3117028"/>
                  <a:pt x="1558514" y="3117028"/>
                </a:cubicBezTo>
                <a:cubicBezTo>
                  <a:pt x="697770" y="3117028"/>
                  <a:pt x="0" y="2419258"/>
                  <a:pt x="0" y="1558514"/>
                </a:cubicBezTo>
                <a:cubicBezTo>
                  <a:pt x="0" y="697770"/>
                  <a:pt x="697770" y="0"/>
                  <a:pt x="15585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1D2E356A-FC33-403D-B9C1-A4092D3482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13342" y="960747"/>
            <a:ext cx="3086100" cy="3086100"/>
          </a:xfrm>
          <a:custGeom>
            <a:avLst/>
            <a:gdLst>
              <a:gd name="connsiteX0" fmla="*/ 1962475 w 3924950"/>
              <a:gd name="connsiteY0" fmla="*/ 0 h 3924950"/>
              <a:gd name="connsiteX1" fmla="*/ 3924950 w 3924950"/>
              <a:gd name="connsiteY1" fmla="*/ 1962475 h 3924950"/>
              <a:gd name="connsiteX2" fmla="*/ 1962475 w 3924950"/>
              <a:gd name="connsiteY2" fmla="*/ 3924950 h 3924950"/>
              <a:gd name="connsiteX3" fmla="*/ 0 w 3924950"/>
              <a:gd name="connsiteY3" fmla="*/ 1962475 h 3924950"/>
              <a:gd name="connsiteX4" fmla="*/ 1962475 w 3924950"/>
              <a:gd name="connsiteY4" fmla="*/ 0 h 392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4950" h="3924950">
                <a:moveTo>
                  <a:pt x="1962475" y="0"/>
                </a:moveTo>
                <a:cubicBezTo>
                  <a:pt x="3046320" y="0"/>
                  <a:pt x="3924950" y="878630"/>
                  <a:pt x="3924950" y="1962475"/>
                </a:cubicBezTo>
                <a:cubicBezTo>
                  <a:pt x="3924950" y="3046320"/>
                  <a:pt x="3046320" y="3924950"/>
                  <a:pt x="1962475" y="3924950"/>
                </a:cubicBezTo>
                <a:cubicBezTo>
                  <a:pt x="878630" y="3924950"/>
                  <a:pt x="0" y="3046320"/>
                  <a:pt x="0" y="1962475"/>
                </a:cubicBezTo>
                <a:cubicBezTo>
                  <a:pt x="0" y="878630"/>
                  <a:pt x="878630" y="0"/>
                  <a:pt x="19624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601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93403-BB0B-4A20-8EB4-EBA12D0780CC}" type="datetime1">
              <a:rPr lang="en-IN" smtClean="0"/>
              <a:t>10-12-2024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2318-DEE8-4E12-A513-D83F257B1947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5550C2-A194-473A-90F6-F237F20994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4130" y="907680"/>
            <a:ext cx="3326130" cy="3326130"/>
          </a:xfrm>
          <a:custGeom>
            <a:avLst/>
            <a:gdLst>
              <a:gd name="connsiteX0" fmla="*/ 1913960 w 3827920"/>
              <a:gd name="connsiteY0" fmla="*/ 0 h 3827920"/>
              <a:gd name="connsiteX1" fmla="*/ 3827920 w 3827920"/>
              <a:gd name="connsiteY1" fmla="*/ 1913960 h 3827920"/>
              <a:gd name="connsiteX2" fmla="*/ 1913960 w 3827920"/>
              <a:gd name="connsiteY2" fmla="*/ 3827920 h 3827920"/>
              <a:gd name="connsiteX3" fmla="*/ 0 w 3827920"/>
              <a:gd name="connsiteY3" fmla="*/ 1913960 h 3827920"/>
              <a:gd name="connsiteX4" fmla="*/ 1913960 w 3827920"/>
              <a:gd name="connsiteY4" fmla="*/ 0 h 382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7920" h="3827920">
                <a:moveTo>
                  <a:pt x="1913960" y="0"/>
                </a:moveTo>
                <a:cubicBezTo>
                  <a:pt x="2971011" y="0"/>
                  <a:pt x="3827920" y="856909"/>
                  <a:pt x="3827920" y="1913960"/>
                </a:cubicBezTo>
                <a:cubicBezTo>
                  <a:pt x="3827920" y="2971011"/>
                  <a:pt x="2971011" y="3827920"/>
                  <a:pt x="1913960" y="3827920"/>
                </a:cubicBezTo>
                <a:cubicBezTo>
                  <a:pt x="856909" y="3827920"/>
                  <a:pt x="0" y="2971011"/>
                  <a:pt x="0" y="1913960"/>
                </a:cubicBezTo>
                <a:cubicBezTo>
                  <a:pt x="0" y="856909"/>
                  <a:pt x="856909" y="0"/>
                  <a:pt x="1913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31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rgbClr val="0070C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7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E57B40-6428-5C70-310C-87670E229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CC99F-B95B-4C96-94D5-561B0EEEA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EB5D-56D9-50DE-0AB0-C540344BF4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3206A-2305-411F-B792-C003AF7718B2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A2287-0D0E-C22E-AF75-4DD987AA9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6F5DA-0AA9-D5CF-F17D-E34A6B21E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59DEC-A752-4645-BC74-C75FF86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36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1.png"/><Relationship Id="rId5" Type="http://schemas.openxmlformats.org/officeDocument/2006/relationships/image" Target="../media/image6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B449FB-A543-1441-D741-66C91C820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203" y="1019174"/>
            <a:ext cx="3376179" cy="224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706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Failure or Pain Points in a RAG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/>
          <p:nvPr/>
        </p:nvSpPr>
        <p:spPr>
          <a:xfrm>
            <a:off x="721339" y="4913306"/>
            <a:ext cx="7699037" cy="9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 dirty="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19" descr="A diagram of a data flo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098" y="1026816"/>
            <a:ext cx="8332554" cy="32996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AFE71A-BDC8-4B95-EBB4-A103DAE5D1CF}"/>
              </a:ext>
            </a:extLst>
          </p:cNvPr>
          <p:cNvSpPr/>
          <p:nvPr/>
        </p:nvSpPr>
        <p:spPr>
          <a:xfrm>
            <a:off x="815340" y="4114800"/>
            <a:ext cx="2125980" cy="1524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Problem: Missing Content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0" descr="preencoded.png"/>
          <p:cNvPicPr preferRelativeResize="0"/>
          <p:nvPr/>
        </p:nvPicPr>
        <p:blipFill rotWithShape="1">
          <a:blip r:embed="rId3">
            <a:alphaModFix/>
          </a:blip>
          <a:srcRect l="23889" r="42330" b="52160"/>
          <a:stretch/>
        </p:blipFill>
        <p:spPr>
          <a:xfrm>
            <a:off x="4328030" y="1665291"/>
            <a:ext cx="4430472" cy="230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0"/>
          <p:cNvSpPr/>
          <p:nvPr/>
        </p:nvSpPr>
        <p:spPr>
          <a:xfrm>
            <a:off x="285679" y="1659837"/>
            <a:ext cx="3859115" cy="73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Missing Content means the relevant context to answer the question is not present in the database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721339" y="4913306"/>
            <a:ext cx="7699037" cy="9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20"/>
          <p:cNvCxnSpPr/>
          <p:nvPr/>
        </p:nvCxnSpPr>
        <p:spPr>
          <a:xfrm rot="-5340000">
            <a:off x="6803432" y="3590673"/>
            <a:ext cx="215564" cy="4681"/>
          </a:xfrm>
          <a:prstGeom prst="straightConnector1">
            <a:avLst/>
          </a:prstGeom>
          <a:noFill/>
          <a:ln w="1270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" name="Google Shape;220;p20"/>
          <p:cNvSpPr/>
          <p:nvPr/>
        </p:nvSpPr>
        <p:spPr>
          <a:xfrm>
            <a:off x="285679" y="2695422"/>
            <a:ext cx="3859115" cy="48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Leads to the model giving a wrong answer and hallucinating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285679" y="3481038"/>
            <a:ext cx="3859115" cy="48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End users end up being frustrated with irrelevant or wrong responses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4185146" y="3799443"/>
            <a:ext cx="4617016" cy="339891"/>
          </a:xfrm>
          <a:prstGeom prst="rect">
            <a:avLst/>
          </a:prstGeom>
          <a:solidFill>
            <a:srgbClr val="15131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5718296" y="2965645"/>
            <a:ext cx="589967" cy="7350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5447758" y="3719467"/>
            <a:ext cx="1539945" cy="798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1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 for Missing Content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1" descr="preencoded.png"/>
          <p:cNvPicPr preferRelativeResize="0"/>
          <p:nvPr/>
        </p:nvPicPr>
        <p:blipFill rotWithShape="1">
          <a:blip r:embed="rId3">
            <a:alphaModFix/>
          </a:blip>
          <a:srcRect l="-4597" t="-4597" r="-4596" b="-4596"/>
          <a:stretch/>
        </p:blipFill>
        <p:spPr>
          <a:xfrm>
            <a:off x="1107004" y="1891013"/>
            <a:ext cx="1071295" cy="107129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/>
          <p:nvPr/>
        </p:nvSpPr>
        <p:spPr>
          <a:xfrm>
            <a:off x="311036" y="3019322"/>
            <a:ext cx="2663171" cy="59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Better data cleaning using tools like unstructured.io to ensure we extract good quality data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5210" y="1891013"/>
            <a:ext cx="1071295" cy="107129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3235310" y="3019322"/>
            <a:ext cx="2671094" cy="59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Better prompting to constrain the model to NOT answer the question if the context is irrelevant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1" descr="preencoded.png"/>
          <p:cNvPicPr preferRelativeResize="0"/>
          <p:nvPr/>
        </p:nvPicPr>
        <p:blipFill rotWithShape="1">
          <a:blip r:embed="rId5">
            <a:alphaModFix/>
          </a:blip>
          <a:srcRect l="-4597" t="-4597" r="-4596" b="-4596"/>
          <a:stretch/>
        </p:blipFill>
        <p:spPr>
          <a:xfrm>
            <a:off x="6963415" y="1891013"/>
            <a:ext cx="1071295" cy="107129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6163515" y="3019322"/>
            <a:ext cx="2671094" cy="59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Agentic RAG with search tools to get live information for question with no context data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721339" y="4913306"/>
            <a:ext cx="7699037" cy="9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8BFC4-A1A9-3EBE-B919-D69792681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381000"/>
            <a:ext cx="8595360" cy="46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59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182E2B-5994-D25F-7F04-68D41AA4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" y="182880"/>
            <a:ext cx="904494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60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61767C-6CD8-BAE9-BC3D-8FC8412C855C}"/>
              </a:ext>
            </a:extLst>
          </p:cNvPr>
          <p:cNvSpPr txBox="1"/>
          <p:nvPr/>
        </p:nvSpPr>
        <p:spPr>
          <a:xfrm>
            <a:off x="2948940" y="243840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800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Agentic RAG with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5613E-E4EC-52A8-0383-46532BDFE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29640"/>
            <a:ext cx="8420241" cy="31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4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9EA528-0FEA-EA03-3DA8-36ECA2D3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" y="518160"/>
            <a:ext cx="8023860" cy="43967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F3494-B519-B164-7DEA-F051B42BFC26}"/>
              </a:ext>
            </a:extLst>
          </p:cNvPr>
          <p:cNvSpPr txBox="1"/>
          <p:nvPr/>
        </p:nvSpPr>
        <p:spPr>
          <a:xfrm>
            <a:off x="2895600" y="762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Agentic RAG with Tools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1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D69E2E-CA36-3CE7-26B3-1D9229D9642B}"/>
              </a:ext>
            </a:extLst>
          </p:cNvPr>
          <p:cNvSpPr txBox="1"/>
          <p:nvPr/>
        </p:nvSpPr>
        <p:spPr>
          <a:xfrm>
            <a:off x="2895600" y="76200"/>
            <a:ext cx="304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Agentic RAG with Tools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BA20B-9DF3-4EE0-34DA-E87B5625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434340"/>
            <a:ext cx="8816340" cy="494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37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3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Problem: Missed Top Ranked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3" descr="preencoded.png"/>
          <p:cNvPicPr preferRelativeResize="0"/>
          <p:nvPr/>
        </p:nvPicPr>
        <p:blipFill rotWithShape="1">
          <a:blip r:embed="rId3">
            <a:alphaModFix/>
          </a:blip>
          <a:srcRect l="19181" t="50594" r="47678" b="2473"/>
          <a:stretch/>
        </p:blipFill>
        <p:spPr>
          <a:xfrm>
            <a:off x="4328030" y="1665291"/>
            <a:ext cx="4430472" cy="230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/>
          <p:nvPr/>
        </p:nvSpPr>
        <p:spPr>
          <a:xfrm>
            <a:off x="285679" y="1659837"/>
            <a:ext cx="3859115" cy="73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Missed Top Ranked means context documents don’t appear in the top retrieval results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721339" y="4913306"/>
            <a:ext cx="7699037" cy="9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285679" y="2695422"/>
            <a:ext cx="3859115" cy="48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Leads to the model not able to answer the question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285679" y="3481038"/>
            <a:ext cx="3859115" cy="73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Documents to answer the question are present but failed to get retrieved due to poor retrieval strategy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4327985" y="2756758"/>
            <a:ext cx="1089170" cy="6686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8170340" y="2806772"/>
            <a:ext cx="588096" cy="1117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7291901" y="1664057"/>
            <a:ext cx="616664" cy="1553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7648999" y="2803221"/>
            <a:ext cx="616664" cy="4522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4327985" y="3506663"/>
            <a:ext cx="2457932" cy="4522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4327985" y="2113981"/>
            <a:ext cx="308200" cy="45223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7863258" y="1885418"/>
            <a:ext cx="407092" cy="9892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Problem: Not in Context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4" descr="preencoded.png"/>
          <p:cNvPicPr preferRelativeResize="0"/>
          <p:nvPr/>
        </p:nvPicPr>
        <p:blipFill rotWithShape="1">
          <a:blip r:embed="rId3">
            <a:alphaModFix/>
          </a:blip>
          <a:srcRect l="38102" t="50114" r="28118" b="2045"/>
          <a:stretch/>
        </p:blipFill>
        <p:spPr>
          <a:xfrm>
            <a:off x="4328030" y="1665291"/>
            <a:ext cx="4430472" cy="230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/>
          <p:nvPr/>
        </p:nvSpPr>
        <p:spPr>
          <a:xfrm>
            <a:off x="285679" y="1745541"/>
            <a:ext cx="3859115" cy="9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in Context means documents with the answer are present during initial retrieval but did not make it into the final context for generating an answer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721339" y="4913306"/>
            <a:ext cx="7699037" cy="9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285679" y="3141215"/>
            <a:ext cx="3859115" cy="73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Bad retrieval, reranking and consolidation strategies lead to missing out on the right documents in context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4327985" y="2821075"/>
            <a:ext cx="927522" cy="1152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5106504" y="3231648"/>
            <a:ext cx="2010362" cy="7350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4327985" y="1664057"/>
            <a:ext cx="346284" cy="7457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4327985" y="2733830"/>
            <a:ext cx="346284" cy="1672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7770434" y="1664057"/>
            <a:ext cx="988046" cy="1129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8491728" y="3628097"/>
            <a:ext cx="262873" cy="295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FF9DFE6E-A622-4E74-83B3-A3C6A33ADCA8}"/>
              </a:ext>
            </a:extLst>
          </p:cNvPr>
          <p:cNvSpPr/>
          <p:nvPr/>
        </p:nvSpPr>
        <p:spPr>
          <a:xfrm>
            <a:off x="5399568" y="392569"/>
            <a:ext cx="2674765" cy="2674758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1" name="Picture Placeholder 40" descr="A close-up of 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79440DE-3D73-4996-98E4-FB0143D86A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4B8F373-ECD5-4FE2-A441-E9FB87672C32}"/>
              </a:ext>
            </a:extLst>
          </p:cNvPr>
          <p:cNvGrpSpPr/>
          <p:nvPr/>
        </p:nvGrpSpPr>
        <p:grpSpPr>
          <a:xfrm>
            <a:off x="-1" y="1502736"/>
            <a:ext cx="3498574" cy="404897"/>
            <a:chOff x="0" y="1495696"/>
            <a:chExt cx="3824868" cy="53986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91527C4-66B5-4428-BFF4-BF3833EDF1CB}"/>
                </a:ext>
              </a:extLst>
            </p:cNvPr>
            <p:cNvSpPr/>
            <p:nvPr/>
          </p:nvSpPr>
          <p:spPr>
            <a:xfrm>
              <a:off x="0" y="1495696"/>
              <a:ext cx="3824868" cy="53986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4350">
                <a:buClrTx/>
                <a:defRPr/>
              </a:pPr>
              <a:endParaRPr lang="en-US" sz="1013" kern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0E553E-23AB-475F-B172-9CED2CF0525A}"/>
                </a:ext>
              </a:extLst>
            </p:cNvPr>
            <p:cNvSpPr txBox="1"/>
            <p:nvPr/>
          </p:nvSpPr>
          <p:spPr>
            <a:xfrm>
              <a:off x="281446" y="1565573"/>
              <a:ext cx="1471799" cy="40010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defTabSz="685800">
                <a:buClrTx/>
              </a:pPr>
              <a:r>
                <a:rPr lang="en-IN" sz="1350" b="1" kern="1200" dirty="0">
                  <a:solidFill>
                    <a:srgbClr val="E7E6E6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Naresh Dulam</a:t>
              </a:r>
              <a:endParaRPr lang="en-US" sz="1350" b="1" kern="1200" dirty="0">
                <a:solidFill>
                  <a:srgbClr val="E7E6E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EACBA573-DD9A-4F5E-9AA1-8B2BFBE8605C}"/>
              </a:ext>
            </a:extLst>
          </p:cNvPr>
          <p:cNvSpPr/>
          <p:nvPr/>
        </p:nvSpPr>
        <p:spPr>
          <a:xfrm>
            <a:off x="3227295" y="1122830"/>
            <a:ext cx="2823882" cy="2831970"/>
          </a:xfrm>
          <a:prstGeom prst="donut">
            <a:avLst>
              <a:gd name="adj" fmla="val 74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298C83-01A2-4B88-A7DD-CA922865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r>
              <a:rPr lang="en-IN" kern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4BBA2D-2132-4EAA-AE08-AB28E96413F9}"/>
              </a:ext>
            </a:extLst>
          </p:cNvPr>
          <p:cNvSpPr txBox="1"/>
          <p:nvPr/>
        </p:nvSpPr>
        <p:spPr>
          <a:xfrm>
            <a:off x="456632" y="330054"/>
            <a:ext cx="5084196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685800">
              <a:buClrTx/>
            </a:pPr>
            <a:r>
              <a:rPr lang="en-IN" sz="2400" kern="1200" dirty="0">
                <a:solidFill>
                  <a:srgbClr val="0070C0"/>
                </a:solidFill>
                <a:latin typeface="Century Gothic" panose="020B0502020202020204" pitchFamily="34" charset="0"/>
                <a:ea typeface="+mn-ea"/>
                <a:cs typeface="+mn-cs"/>
              </a:rPr>
              <a:t>ABOUT</a:t>
            </a:r>
            <a:r>
              <a:rPr lang="en-IN" sz="2400" kern="1200" dirty="0">
                <a:solidFill>
                  <a:srgbClr val="44546A">
                    <a:lumMod val="85000"/>
                    <a:lumOff val="15000"/>
                  </a:srgbClr>
                </a:solidFill>
                <a:latin typeface="Century Gothic" panose="020B0502020202020204" pitchFamily="34" charset="0"/>
                <a:ea typeface="+mn-ea"/>
                <a:cs typeface="+mn-cs"/>
              </a:rPr>
              <a:t> </a:t>
            </a:r>
            <a:r>
              <a:rPr lang="en-IN" sz="2400" kern="1200" dirty="0">
                <a:solidFill>
                  <a:srgbClr val="0070C0"/>
                </a:solidFill>
                <a:latin typeface="Century Gothic" panose="020B0502020202020204" pitchFamily="34" charset="0"/>
                <a:ea typeface="+mn-ea"/>
                <a:cs typeface="+mn-cs"/>
              </a:rPr>
              <a:t>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EB979A-F14B-4CB1-9ED0-511379688F98}"/>
              </a:ext>
            </a:extLst>
          </p:cNvPr>
          <p:cNvSpPr/>
          <p:nvPr/>
        </p:nvSpPr>
        <p:spPr>
          <a:xfrm>
            <a:off x="5546035" y="3314585"/>
            <a:ext cx="3597965" cy="4048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50">
              <a:buClrTx/>
              <a:defRPr/>
            </a:pPr>
            <a:endParaRPr lang="en-US" sz="1013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546-C39D-4C73-BE1E-BD7B1708B959}"/>
              </a:ext>
            </a:extLst>
          </p:cNvPr>
          <p:cNvGrpSpPr/>
          <p:nvPr/>
        </p:nvGrpSpPr>
        <p:grpSpPr>
          <a:xfrm>
            <a:off x="602662" y="4045126"/>
            <a:ext cx="7938679" cy="689309"/>
            <a:chOff x="900406" y="5598265"/>
            <a:chExt cx="10584906" cy="74539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E4D2D0-1DE4-4BD0-9E20-8F14D47FD415}"/>
                </a:ext>
              </a:extLst>
            </p:cNvPr>
            <p:cNvSpPr txBox="1"/>
            <p:nvPr/>
          </p:nvSpPr>
          <p:spPr>
            <a:xfrm>
              <a:off x="900406" y="6086336"/>
              <a:ext cx="3956711" cy="2371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825" dirty="0">
                  <a:solidFill>
                    <a:srgbClr val="44546A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endParaRPr lang="en-IN" sz="825" dirty="0">
                <a:solidFill>
                  <a:srgbClr val="44546A">
                    <a:lumMod val="65000"/>
                    <a:lumOff val="35000"/>
                  </a:srgb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7B711F-7AE8-4E1A-842F-0257878875CD}"/>
                </a:ext>
              </a:extLst>
            </p:cNvPr>
            <p:cNvGrpSpPr/>
            <p:nvPr/>
          </p:nvGrpSpPr>
          <p:grpSpPr>
            <a:xfrm>
              <a:off x="1052054" y="5598265"/>
              <a:ext cx="3011478" cy="745396"/>
              <a:chOff x="-3316882" y="1715790"/>
              <a:chExt cx="3011478" cy="74539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F0860D-6A49-4618-9336-C02128C3DB8F}"/>
                  </a:ext>
                </a:extLst>
              </p:cNvPr>
              <p:cNvSpPr txBox="1"/>
              <p:nvPr/>
            </p:nvSpPr>
            <p:spPr>
              <a:xfrm>
                <a:off x="-3294827" y="2086764"/>
                <a:ext cx="2989423" cy="37442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buClrTx/>
                  <a:defRPr/>
                </a:pPr>
                <a:r>
                  <a:rPr lang="en-US" sz="825" b="1" dirty="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Bachelors of Technology in Computer Science &amp; Technology, India</a:t>
                </a:r>
                <a:endParaRPr lang="en-IN" sz="825" b="1" kern="1200" dirty="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D765DC-019E-4FFC-AB84-BD5891E9934B}"/>
                  </a:ext>
                </a:extLst>
              </p:cNvPr>
              <p:cNvSpPr txBox="1"/>
              <p:nvPr/>
            </p:nvSpPr>
            <p:spPr>
              <a:xfrm>
                <a:off x="-3316882" y="1715790"/>
                <a:ext cx="1697651" cy="274576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defTabSz="685800">
                  <a:buClrTx/>
                </a:pPr>
                <a:r>
                  <a:rPr lang="en-US" sz="1050" b="1" u="sng" kern="1200" dirty="0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Education</a:t>
                </a:r>
                <a:r>
                  <a:rPr lang="en-US" sz="1050" b="1" u="sng" kern="1200" dirty="0">
                    <a:solidFill>
                      <a:srgbClr val="44546A">
                        <a:lumMod val="85000"/>
                        <a:lumOff val="15000"/>
                      </a:srgb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:</a:t>
                </a:r>
                <a:endParaRPr lang="en-US" sz="1050" b="1" kern="1200" dirty="0">
                  <a:solidFill>
                    <a:srgbClr val="44546A">
                      <a:lumMod val="85000"/>
                      <a:lumOff val="15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865E114-3D18-4C32-AD22-661FB7BE9AF2}"/>
                </a:ext>
              </a:extLst>
            </p:cNvPr>
            <p:cNvGrpSpPr/>
            <p:nvPr/>
          </p:nvGrpSpPr>
          <p:grpSpPr>
            <a:xfrm>
              <a:off x="8495888" y="5598265"/>
              <a:ext cx="2989424" cy="725200"/>
              <a:chOff x="329210" y="1715790"/>
              <a:chExt cx="2989424" cy="7252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35DA31D-F330-467B-8359-17A4AA78C98C}"/>
                  </a:ext>
                </a:extLst>
              </p:cNvPr>
              <p:cNvSpPr txBox="1"/>
              <p:nvPr/>
            </p:nvSpPr>
            <p:spPr>
              <a:xfrm>
                <a:off x="329211" y="2203856"/>
                <a:ext cx="2989423" cy="23713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defTabSz="685800">
                  <a:buClrTx/>
                  <a:defRPr/>
                </a:pPr>
                <a:r>
                  <a:rPr lang="en-US" sz="825" b="1" dirty="0">
                    <a:solidFill>
                      <a:srgbClr val="0070C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2XAWS, 1XSnowflake, 3XKubernetes </a:t>
                </a:r>
                <a:endParaRPr lang="en-IN" sz="825" b="1" kern="1200" dirty="0">
                  <a:solidFill>
                    <a:srgbClr val="0070C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D957E1-6094-4D55-934C-A4C8600A80BB}"/>
                  </a:ext>
                </a:extLst>
              </p:cNvPr>
              <p:cNvSpPr txBox="1"/>
              <p:nvPr/>
            </p:nvSpPr>
            <p:spPr>
              <a:xfrm>
                <a:off x="329210" y="1715790"/>
                <a:ext cx="1697651" cy="324499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>
                <a:spAutoFit/>
              </a:bodyPr>
              <a:lstStyle/>
              <a:p>
                <a:pPr defTabSz="685800">
                  <a:buClrTx/>
                </a:pPr>
                <a:r>
                  <a:rPr lang="en-US" sz="1350" b="1" u="sng" kern="1200" dirty="0">
                    <a:solidFill>
                      <a:prstClr val="black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Certified</a:t>
                </a:r>
                <a:endParaRPr lang="en-US" sz="1050" b="1" kern="1200" dirty="0">
                  <a:solidFill>
                    <a:prstClr val="black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D038C4-EC2E-45E1-939D-DEDC2ED27F65}"/>
              </a:ext>
            </a:extLst>
          </p:cNvPr>
          <p:cNvSpPr txBox="1"/>
          <p:nvPr/>
        </p:nvSpPr>
        <p:spPr>
          <a:xfrm>
            <a:off x="185650" y="1977041"/>
            <a:ext cx="2036978" cy="15465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28588" indent="-128588" defTabSz="685800">
              <a:buClrTx/>
              <a:buFont typeface="Courier New" panose="02070309020205020404" pitchFamily="49" charset="0"/>
              <a:buChar char="o"/>
              <a:defRPr/>
            </a:pPr>
            <a:r>
              <a:rPr lang="en-US" sz="105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Dad, Husband, Career Guide</a:t>
            </a:r>
          </a:p>
          <a:p>
            <a:pPr marL="128588" indent="-128588" defTabSz="685800">
              <a:buClrTx/>
              <a:buFont typeface="Courier New" panose="02070309020205020404" pitchFamily="49" charset="0"/>
              <a:buChar char="o"/>
              <a:defRPr/>
            </a:pPr>
            <a:r>
              <a:rPr lang="en-US" sz="105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+ AI/ML Cloud Leader</a:t>
            </a:r>
          </a:p>
          <a:p>
            <a:pPr marL="128588" indent="-128588" defTabSz="685800">
              <a:buClrTx/>
              <a:buFont typeface="Courier New" panose="02070309020205020404" pitchFamily="49" charset="0"/>
              <a:buChar char="o"/>
              <a:defRPr/>
            </a:pPr>
            <a:r>
              <a:rPr lang="en-US" sz="105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15 Years Expertise in building Enterprise Data Application</a:t>
            </a:r>
          </a:p>
          <a:p>
            <a:pPr marL="128588" indent="-128588" defTabSz="685800">
              <a:buClrTx/>
              <a:buFont typeface="Courier New" panose="02070309020205020404" pitchFamily="49" charset="0"/>
              <a:buChar char="o"/>
              <a:defRPr/>
            </a:pPr>
            <a:r>
              <a:rPr lang="en-US" sz="1050" b="1" dirty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Worked at Oracle, Bank Of America, AT&amp;T.</a:t>
            </a:r>
            <a:endParaRPr lang="en-IN" sz="1050" b="1" kern="1200" dirty="0">
              <a:solidFill>
                <a:srgbClr val="0070C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28588" indent="-128588" defTabSz="685800">
              <a:buClrTx/>
              <a:buFont typeface="Courier New" panose="02070309020205020404" pitchFamily="49" charset="0"/>
              <a:buChar char="o"/>
              <a:defRPr/>
            </a:pPr>
            <a:endParaRPr lang="en-IN" sz="1050" kern="1200" dirty="0">
              <a:solidFill>
                <a:srgbClr val="44546A">
                  <a:lumMod val="65000"/>
                  <a:lumOff val="3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C81B65-478B-4BB2-BCCB-252A11D94C09}"/>
              </a:ext>
            </a:extLst>
          </p:cNvPr>
          <p:cNvGrpSpPr/>
          <p:nvPr/>
        </p:nvGrpSpPr>
        <p:grpSpPr>
          <a:xfrm flipH="1">
            <a:off x="0" y="32114"/>
            <a:ext cx="4347983" cy="120039"/>
            <a:chOff x="2397819" y="274707"/>
            <a:chExt cx="5797310" cy="160052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1140408-0386-49E4-9338-075D7195CF06}"/>
                </a:ext>
              </a:extLst>
            </p:cNvPr>
            <p:cNvCxnSpPr>
              <a:cxnSpLocks/>
            </p:cNvCxnSpPr>
            <p:nvPr/>
          </p:nvCxnSpPr>
          <p:spPr>
            <a:xfrm>
              <a:off x="3251200" y="354733"/>
              <a:ext cx="4943929" cy="0"/>
            </a:xfrm>
            <a:prstGeom prst="line">
              <a:avLst/>
            </a:prstGeom>
            <a:ln w="254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1DB172-9FBE-46D8-B29C-95031618ECF5}"/>
                </a:ext>
              </a:extLst>
            </p:cNvPr>
            <p:cNvGrpSpPr/>
            <p:nvPr/>
          </p:nvGrpSpPr>
          <p:grpSpPr>
            <a:xfrm>
              <a:off x="2397819" y="274707"/>
              <a:ext cx="734178" cy="160052"/>
              <a:chOff x="1836590" y="226219"/>
              <a:chExt cx="1179020" cy="257028"/>
            </a:xfrm>
            <a:noFill/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A7288B8-C33C-4EA9-866F-FB52B87A6AC7}"/>
                  </a:ext>
                </a:extLst>
              </p:cNvPr>
              <p:cNvSpPr/>
              <p:nvPr/>
            </p:nvSpPr>
            <p:spPr>
              <a:xfrm rot="10800000" flipH="1" flipV="1">
                <a:off x="1836590" y="226219"/>
                <a:ext cx="257028" cy="257028"/>
              </a:xfrm>
              <a:prstGeom prst="ellipse">
                <a:avLst/>
              </a:prstGeom>
              <a:grpFill/>
              <a:ln w="3492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EC22B8C-DC0E-48D9-B9B8-A838D68A7E74}"/>
                  </a:ext>
                </a:extLst>
              </p:cNvPr>
              <p:cNvSpPr/>
              <p:nvPr/>
            </p:nvSpPr>
            <p:spPr>
              <a:xfrm rot="10800000" flipH="1" flipV="1">
                <a:off x="2297586" y="226219"/>
                <a:ext cx="257028" cy="257028"/>
              </a:xfrm>
              <a:prstGeom prst="ellipse">
                <a:avLst/>
              </a:prstGeom>
              <a:grpFill/>
              <a:ln w="3492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DEFC9BB7-5339-4EC5-8CDC-C11047BE8D84}"/>
                  </a:ext>
                </a:extLst>
              </p:cNvPr>
              <p:cNvSpPr/>
              <p:nvPr/>
            </p:nvSpPr>
            <p:spPr>
              <a:xfrm rot="10800000" flipH="1" flipV="1">
                <a:off x="2758582" y="226219"/>
                <a:ext cx="257028" cy="257028"/>
              </a:xfrm>
              <a:prstGeom prst="ellipse">
                <a:avLst/>
              </a:prstGeom>
              <a:grpFill/>
              <a:ln w="34925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1B00565-D186-10DE-2BFD-6C1D832897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" r="386"/>
          <a:stretch>
            <a:fillRect/>
          </a:stretch>
        </p:blipFill>
        <p:spPr bwMode="auto">
          <a:xfrm>
            <a:off x="3449043" y="1321033"/>
            <a:ext cx="2387642" cy="2387642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451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Problem: Not Extracted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25" descr="preencoded.png"/>
          <p:cNvPicPr preferRelativeResize="0"/>
          <p:nvPr/>
        </p:nvPicPr>
        <p:blipFill rotWithShape="1">
          <a:blip r:embed="rId3">
            <a:alphaModFix/>
          </a:blip>
          <a:srcRect l="66218" t="46259" b="5901"/>
          <a:stretch/>
        </p:blipFill>
        <p:spPr>
          <a:xfrm>
            <a:off x="4328030" y="1665291"/>
            <a:ext cx="4430472" cy="230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5"/>
          <p:cNvSpPr/>
          <p:nvPr/>
        </p:nvSpPr>
        <p:spPr>
          <a:xfrm>
            <a:off x="285679" y="1745541"/>
            <a:ext cx="3859115" cy="97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 extracted means the LLM struggles to extract the correct answer from the provided context even if it has the answer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721339" y="4913306"/>
            <a:ext cx="7699037" cy="9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285679" y="3141215"/>
            <a:ext cx="3859115" cy="73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occurs when there is too much unnecessary information, noise or contradicting information in the context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5"/>
          <p:cNvSpPr/>
          <p:nvPr/>
        </p:nvSpPr>
        <p:spPr>
          <a:xfrm>
            <a:off x="4327985" y="2906698"/>
            <a:ext cx="692567" cy="10629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5"/>
          <p:cNvSpPr/>
          <p:nvPr/>
        </p:nvSpPr>
        <p:spPr>
          <a:xfrm>
            <a:off x="4620761" y="3412578"/>
            <a:ext cx="4083316" cy="5570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5"/>
          <p:cNvSpPr/>
          <p:nvPr/>
        </p:nvSpPr>
        <p:spPr>
          <a:xfrm>
            <a:off x="4326267" y="1806896"/>
            <a:ext cx="589111" cy="550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4327985" y="2733830"/>
            <a:ext cx="346284" cy="1672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6784866" y="1664057"/>
            <a:ext cx="1976376" cy="2750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8491728" y="3628097"/>
            <a:ext cx="262873" cy="2958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4327985" y="1992547"/>
            <a:ext cx="344032" cy="11522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8284679" y="1942533"/>
            <a:ext cx="338554" cy="14545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Problem: Incorrect Specificity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26" descr="preencoded.png"/>
          <p:cNvPicPr preferRelativeResize="0"/>
          <p:nvPr/>
        </p:nvPicPr>
        <p:blipFill rotWithShape="1">
          <a:blip r:embed="rId3">
            <a:alphaModFix/>
          </a:blip>
          <a:srcRect l="83967" t="35665" r="649" b="31186"/>
          <a:stretch/>
        </p:blipFill>
        <p:spPr>
          <a:xfrm>
            <a:off x="5163640" y="1735497"/>
            <a:ext cx="2739479" cy="21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6"/>
          <p:cNvSpPr/>
          <p:nvPr/>
        </p:nvSpPr>
        <p:spPr>
          <a:xfrm>
            <a:off x="285679" y="1745541"/>
            <a:ext cx="3859115" cy="48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Output response is too vague and is not detailed or specific enough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721339" y="4913306"/>
            <a:ext cx="7699037" cy="9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285679" y="3141215"/>
            <a:ext cx="3859115" cy="48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Wrong chunking or bad retrieval can lead to this problem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5163618" y="3192377"/>
            <a:ext cx="298725" cy="3733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278537" y="2334173"/>
            <a:ext cx="3859115" cy="73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Vague or generic queries might lead to not getting the right context and  response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/>
          <p:nvPr/>
        </p:nvSpPr>
        <p:spPr>
          <a:xfrm>
            <a:off x="0" y="0"/>
            <a:ext cx="2856785" cy="5142214"/>
          </a:xfrm>
          <a:prstGeom prst="rect">
            <a:avLst/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357098" y="2087604"/>
            <a:ext cx="2301944" cy="97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 for Missed Top Ranked, Not in Context &amp; Incorrect Specificity 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3285304" y="985409"/>
            <a:ext cx="5970682" cy="2870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1450" algn="l" rtl="0">
              <a:lnSpc>
                <a:spcPct val="1368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  Better Chunking Strategies</a:t>
            </a:r>
            <a:endParaRPr sz="1100"/>
          </a:p>
          <a:p>
            <a:pPr marL="177800" marR="0" lvl="0" indent="-171450" algn="l" rtl="0">
              <a:lnSpc>
                <a:spcPct val="136819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Hyperparameter Tuning - Chunking &amp; Retrieval</a:t>
            </a:r>
            <a:endParaRPr sz="1100"/>
          </a:p>
          <a:p>
            <a:pPr marL="177800" marR="0" lvl="0" indent="-171450" algn="l" rtl="0">
              <a:lnSpc>
                <a:spcPct val="136819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Better Embedder Models</a:t>
            </a:r>
            <a:endParaRPr sz="1100"/>
          </a:p>
          <a:p>
            <a:pPr marL="177800" marR="0" lvl="0" indent="-171450" algn="l" rtl="0">
              <a:lnSpc>
                <a:spcPct val="136819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Advanced Retrieval Strategies</a:t>
            </a:r>
            <a:endParaRPr sz="1100"/>
          </a:p>
          <a:p>
            <a:pPr marL="177800" marR="0" lvl="0" indent="-171450" algn="l" rtl="0">
              <a:lnSpc>
                <a:spcPct val="136819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Context Compression Strategies</a:t>
            </a:r>
            <a:endParaRPr sz="1100"/>
          </a:p>
          <a:p>
            <a:pPr marL="177800" marR="0" lvl="0" indent="-171450" algn="l" rtl="0">
              <a:lnSpc>
                <a:spcPct val="136819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Better Reranker Models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721339" y="4913306"/>
            <a:ext cx="7699037" cy="9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/>
          <p:nvPr/>
        </p:nvSpPr>
        <p:spPr>
          <a:xfrm>
            <a:off x="357098" y="310736"/>
            <a:ext cx="914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Experiment with Various Chunking Strategies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0" y="767336"/>
            <a:ext cx="5376316" cy="422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Hyperparameter Tuning - Chunking &amp; Retrieval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12" y="1110555"/>
            <a:ext cx="1671220" cy="192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31" y="1289104"/>
            <a:ext cx="1671220" cy="192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651" y="1460450"/>
            <a:ext cx="1671220" cy="192833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/>
          <p:nvPr/>
        </p:nvSpPr>
        <p:spPr>
          <a:xfrm>
            <a:off x="800660" y="1687350"/>
            <a:ext cx="791754" cy="41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052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Context:</a:t>
            </a:r>
            <a:b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-----------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0"/>
          <p:cNvSpPr/>
          <p:nvPr/>
        </p:nvSpPr>
        <p:spPr>
          <a:xfrm>
            <a:off x="800660" y="2215997"/>
            <a:ext cx="791754" cy="83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052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Question:</a:t>
            </a:r>
            <a:b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-----------</a:t>
            </a:r>
            <a:b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Answer</a:t>
            </a:r>
            <a:b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-----------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3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71774" y="2042561"/>
            <a:ext cx="1042727" cy="88560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0"/>
          <p:cNvSpPr/>
          <p:nvPr/>
        </p:nvSpPr>
        <p:spPr>
          <a:xfrm>
            <a:off x="2877059" y="2272778"/>
            <a:ext cx="827686" cy="41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6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Chunk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Size = C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0"/>
          <p:cNvSpPr/>
          <p:nvPr/>
        </p:nvSpPr>
        <p:spPr>
          <a:xfrm>
            <a:off x="4343006" y="2142589"/>
            <a:ext cx="1123682" cy="682485"/>
          </a:xfrm>
          <a:prstGeom prst="roundRect">
            <a:avLst>
              <a:gd name="adj" fmla="val 26304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0"/>
          <p:cNvSpPr/>
          <p:nvPr/>
        </p:nvSpPr>
        <p:spPr>
          <a:xfrm>
            <a:off x="4444015" y="2375160"/>
            <a:ext cx="921760" cy="20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6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Vector DB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3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5658" y="1914026"/>
            <a:ext cx="1535522" cy="115699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0"/>
          <p:cNvSpPr/>
          <p:nvPr/>
        </p:nvSpPr>
        <p:spPr>
          <a:xfrm>
            <a:off x="6066189" y="2277062"/>
            <a:ext cx="1372262" cy="41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6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Top_K=K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Sim_thresh = 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6337377" y="999875"/>
            <a:ext cx="829787" cy="555540"/>
          </a:xfrm>
          <a:prstGeom prst="ellipse">
            <a:avLst/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0"/>
          <p:cNvSpPr/>
          <p:nvPr/>
        </p:nvSpPr>
        <p:spPr>
          <a:xfrm>
            <a:off x="6453080" y="1168973"/>
            <a:ext cx="598474" cy="205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6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LLM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0"/>
          <p:cNvSpPr/>
          <p:nvPr/>
        </p:nvSpPr>
        <p:spPr>
          <a:xfrm>
            <a:off x="7863258" y="955440"/>
            <a:ext cx="1114106" cy="599925"/>
          </a:xfrm>
          <a:prstGeom prst="roundRect">
            <a:avLst>
              <a:gd name="adj" fmla="val 29924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/>
          <p:cNvSpPr/>
          <p:nvPr/>
        </p:nvSpPr>
        <p:spPr>
          <a:xfrm>
            <a:off x="7964741" y="1043222"/>
            <a:ext cx="911270" cy="41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6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Generate</a:t>
            </a:r>
            <a:b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Answer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3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65968" y="2006851"/>
            <a:ext cx="914171" cy="87846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0"/>
          <p:cNvSpPr/>
          <p:nvPr/>
        </p:nvSpPr>
        <p:spPr>
          <a:xfrm>
            <a:off x="8051975" y="2272415"/>
            <a:ext cx="736738" cy="41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68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Eval Metrics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30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07484" y="3435244"/>
            <a:ext cx="971307" cy="122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07484" y="3435244"/>
            <a:ext cx="964165" cy="1221276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0"/>
          <p:cNvSpPr/>
          <p:nvPr/>
        </p:nvSpPr>
        <p:spPr>
          <a:xfrm>
            <a:off x="2807551" y="3435285"/>
            <a:ext cx="958324" cy="3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 Value Space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0"/>
          <p:cNvSpPr/>
          <p:nvPr/>
        </p:nvSpPr>
        <p:spPr>
          <a:xfrm>
            <a:off x="2807551" y="3810986"/>
            <a:ext cx="958324" cy="2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500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0"/>
          <p:cNvSpPr/>
          <p:nvPr/>
        </p:nvSpPr>
        <p:spPr>
          <a:xfrm>
            <a:off x="2807551" y="4092761"/>
            <a:ext cx="958324" cy="2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1,000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0"/>
          <p:cNvSpPr/>
          <p:nvPr/>
        </p:nvSpPr>
        <p:spPr>
          <a:xfrm>
            <a:off x="2807551" y="4374537"/>
            <a:ext cx="958324" cy="2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2,000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30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95114" y="3435244"/>
            <a:ext cx="2128305" cy="122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0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95114" y="3435244"/>
            <a:ext cx="2121164" cy="12212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0"/>
          <p:cNvSpPr/>
          <p:nvPr/>
        </p:nvSpPr>
        <p:spPr>
          <a:xfrm>
            <a:off x="5695133" y="3435285"/>
            <a:ext cx="1036228" cy="3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 Value Space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5695133" y="3810986"/>
            <a:ext cx="1036228" cy="2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5695133" y="4092761"/>
            <a:ext cx="1036228" cy="2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5695133" y="4374537"/>
            <a:ext cx="1036228" cy="2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6731361" y="3435285"/>
            <a:ext cx="1078184" cy="3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 Value Space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6731361" y="3810986"/>
            <a:ext cx="1078184" cy="2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0.2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6731361" y="4092761"/>
            <a:ext cx="1078184" cy="2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0.3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0"/>
          <p:cNvSpPr/>
          <p:nvPr/>
        </p:nvSpPr>
        <p:spPr>
          <a:xfrm>
            <a:off x="6731361" y="4374537"/>
            <a:ext cx="1078184" cy="28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0.5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30"/>
          <p:cNvCxnSpPr/>
          <p:nvPr/>
        </p:nvCxnSpPr>
        <p:spPr>
          <a:xfrm>
            <a:off x="1971941" y="2485403"/>
            <a:ext cx="721646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2" name="Google Shape;392;p30"/>
          <p:cNvSpPr/>
          <p:nvPr/>
        </p:nvSpPr>
        <p:spPr>
          <a:xfrm rot="5400000">
            <a:off x="2642153" y="2433968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3" name="Google Shape;393;p30"/>
          <p:cNvCxnSpPr/>
          <p:nvPr/>
        </p:nvCxnSpPr>
        <p:spPr>
          <a:xfrm>
            <a:off x="3885988" y="2485403"/>
            <a:ext cx="384228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4" name="Google Shape;394;p30"/>
          <p:cNvSpPr/>
          <p:nvPr/>
        </p:nvSpPr>
        <p:spPr>
          <a:xfrm rot="5400000">
            <a:off x="4218781" y="2433968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5" name="Google Shape;395;p30"/>
          <p:cNvCxnSpPr/>
          <p:nvPr/>
        </p:nvCxnSpPr>
        <p:spPr>
          <a:xfrm>
            <a:off x="5550065" y="2485403"/>
            <a:ext cx="384228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p30"/>
          <p:cNvSpPr/>
          <p:nvPr/>
        </p:nvSpPr>
        <p:spPr>
          <a:xfrm rot="5400000">
            <a:off x="5882858" y="2433968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30"/>
          <p:cNvCxnSpPr/>
          <p:nvPr/>
        </p:nvCxnSpPr>
        <p:spPr>
          <a:xfrm>
            <a:off x="7227667" y="1285553"/>
            <a:ext cx="581810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8" name="Google Shape;398;p30"/>
          <p:cNvSpPr/>
          <p:nvPr/>
        </p:nvSpPr>
        <p:spPr>
          <a:xfrm rot="5400000">
            <a:off x="7758043" y="1234118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p30"/>
          <p:cNvCxnSpPr/>
          <p:nvPr/>
        </p:nvCxnSpPr>
        <p:spPr>
          <a:xfrm rot="-5400000">
            <a:off x="3113424" y="3177403"/>
            <a:ext cx="368568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p30"/>
          <p:cNvSpPr/>
          <p:nvPr/>
        </p:nvSpPr>
        <p:spPr>
          <a:xfrm>
            <a:off x="3246273" y="2941684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30"/>
          <p:cNvCxnSpPr/>
          <p:nvPr/>
        </p:nvCxnSpPr>
        <p:spPr>
          <a:xfrm rot="-5400000">
            <a:off x="6635974" y="3255647"/>
            <a:ext cx="212081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2" name="Google Shape;402;p30"/>
          <p:cNvSpPr/>
          <p:nvPr/>
        </p:nvSpPr>
        <p:spPr>
          <a:xfrm>
            <a:off x="6690579" y="3098171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30"/>
          <p:cNvCxnSpPr/>
          <p:nvPr/>
        </p:nvCxnSpPr>
        <p:spPr>
          <a:xfrm rot="-5400000">
            <a:off x="6635974" y="1741550"/>
            <a:ext cx="212081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30"/>
          <p:cNvSpPr/>
          <p:nvPr/>
        </p:nvSpPr>
        <p:spPr>
          <a:xfrm>
            <a:off x="6690579" y="1584075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" name="Google Shape;405;p30"/>
          <p:cNvCxnSpPr/>
          <p:nvPr/>
        </p:nvCxnSpPr>
        <p:spPr>
          <a:xfrm rot="-5400000">
            <a:off x="8245397" y="1774778"/>
            <a:ext cx="278537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p30"/>
          <p:cNvSpPr/>
          <p:nvPr/>
        </p:nvSpPr>
        <p:spPr>
          <a:xfrm rot="10800000">
            <a:off x="8333231" y="1862611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Better Embedder Models - MTEB Leaderboard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1"/>
          <p:cNvSpPr/>
          <p:nvPr/>
        </p:nvSpPr>
        <p:spPr>
          <a:xfrm>
            <a:off x="1385541" y="964165"/>
            <a:ext cx="6265898" cy="3584664"/>
          </a:xfrm>
          <a:prstGeom prst="roundRect">
            <a:avLst>
              <a:gd name="adj" fmla="val 1913"/>
            </a:avLst>
          </a:prstGeom>
          <a:solidFill>
            <a:srgbClr val="FFFFFF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31" descr="preencoded.png"/>
          <p:cNvPicPr preferRelativeResize="0"/>
          <p:nvPr/>
        </p:nvPicPr>
        <p:blipFill rotWithShape="1">
          <a:blip r:embed="rId3">
            <a:alphaModFix/>
          </a:blip>
          <a:srcRect l="-759" t="-599" r="-759" b="-599"/>
          <a:stretch/>
        </p:blipFill>
        <p:spPr>
          <a:xfrm>
            <a:off x="1385541" y="964165"/>
            <a:ext cx="6265898" cy="358466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1"/>
          <p:cNvSpPr/>
          <p:nvPr/>
        </p:nvSpPr>
        <p:spPr>
          <a:xfrm>
            <a:off x="1385541" y="964165"/>
            <a:ext cx="6265898" cy="3584664"/>
          </a:xfrm>
          <a:prstGeom prst="roundRect">
            <a:avLst>
              <a:gd name="adj" fmla="val 1913"/>
            </a:avLst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Better Embedder Models - Experiment Yourself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p32"/>
          <p:cNvCxnSpPr/>
          <p:nvPr/>
        </p:nvCxnSpPr>
        <p:spPr>
          <a:xfrm>
            <a:off x="5546858" y="5459703"/>
            <a:ext cx="0" cy="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3" name="Google Shape;423;p32"/>
          <p:cNvSpPr/>
          <p:nvPr/>
        </p:nvSpPr>
        <p:spPr>
          <a:xfrm>
            <a:off x="719776" y="1599739"/>
            <a:ext cx="1616458" cy="413591"/>
          </a:xfrm>
          <a:prstGeom prst="roundRect">
            <a:avLst>
              <a:gd name="adj" fmla="val 66234"/>
            </a:avLst>
          </a:prstGeom>
          <a:solidFill>
            <a:srgbClr val="151316"/>
          </a:solidFill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3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3472" y="1664057"/>
            <a:ext cx="3349581" cy="29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3472" y="1664057"/>
            <a:ext cx="3342440" cy="29282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2"/>
          <p:cNvSpPr/>
          <p:nvPr/>
        </p:nvSpPr>
        <p:spPr>
          <a:xfrm>
            <a:off x="5083573" y="1664078"/>
            <a:ext cx="667661" cy="2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-0.027</a:t>
            </a:r>
            <a:endParaRPr sz="12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2"/>
          <p:cNvSpPr/>
          <p:nvPr/>
        </p:nvSpPr>
        <p:spPr>
          <a:xfrm>
            <a:off x="5751235" y="1664078"/>
            <a:ext cx="667661" cy="2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-0.001</a:t>
            </a:r>
            <a:endParaRPr sz="12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2"/>
          <p:cNvSpPr/>
          <p:nvPr/>
        </p:nvSpPr>
        <p:spPr>
          <a:xfrm>
            <a:off x="6418896" y="1664078"/>
            <a:ext cx="667661" cy="2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-0.020</a:t>
            </a:r>
            <a:endParaRPr sz="12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7086558" y="1664078"/>
            <a:ext cx="667661" cy="2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500"/>
              <a:buFont typeface="Lato"/>
              <a:buNone/>
            </a:pPr>
            <a:r>
              <a:rPr lang="en" sz="15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.......</a:t>
            </a:r>
            <a:endParaRPr sz="14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7754219" y="1664078"/>
            <a:ext cx="667661" cy="292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Lato"/>
              <a:buNone/>
            </a:pPr>
            <a:r>
              <a:rPr lang="en" sz="14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-0.023</a:t>
            </a:r>
            <a:endParaRPr sz="12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1" name="Google Shape;431;p32"/>
          <p:cNvCxnSpPr/>
          <p:nvPr/>
        </p:nvCxnSpPr>
        <p:spPr>
          <a:xfrm rot="5400000">
            <a:off x="2614350" y="1805020"/>
            <a:ext cx="1024650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2" name="Google Shape;432;p32"/>
          <p:cNvCxnSpPr/>
          <p:nvPr/>
        </p:nvCxnSpPr>
        <p:spPr>
          <a:xfrm rot="-420000">
            <a:off x="3121654" y="2241558"/>
            <a:ext cx="1148855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3" name="Google Shape;433;p32"/>
          <p:cNvCxnSpPr/>
          <p:nvPr/>
        </p:nvCxnSpPr>
        <p:spPr>
          <a:xfrm rot="-5400000">
            <a:off x="3928990" y="1829272"/>
            <a:ext cx="672995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4" name="Google Shape;434;p32"/>
          <p:cNvCxnSpPr/>
          <p:nvPr/>
        </p:nvCxnSpPr>
        <p:spPr>
          <a:xfrm rot="-10200000">
            <a:off x="3117954" y="1392735"/>
            <a:ext cx="1156255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5" name="Google Shape;435;p32"/>
          <p:cNvSpPr/>
          <p:nvPr/>
        </p:nvSpPr>
        <p:spPr>
          <a:xfrm>
            <a:off x="885387" y="1694492"/>
            <a:ext cx="1228641" cy="20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4052"/>
              </a:lnSpc>
              <a:spcBef>
                <a:spcPts val="0"/>
              </a:spcBef>
              <a:spcAft>
                <a:spcPts val="0"/>
              </a:spcAft>
              <a:buClr>
                <a:srgbClr val="2674ED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2674ED"/>
                </a:solidFill>
                <a:latin typeface="Lato"/>
                <a:ea typeface="Lato"/>
                <a:cs typeface="Lato"/>
                <a:sym typeface="Lato"/>
              </a:rPr>
              <a:t>hello world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2"/>
          <p:cNvSpPr/>
          <p:nvPr/>
        </p:nvSpPr>
        <p:spPr>
          <a:xfrm>
            <a:off x="3035118" y="1608788"/>
            <a:ext cx="1228641" cy="419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4052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Embedding models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2"/>
          <p:cNvSpPr/>
          <p:nvPr/>
        </p:nvSpPr>
        <p:spPr>
          <a:xfrm>
            <a:off x="971780" y="2101584"/>
            <a:ext cx="1056341" cy="20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4052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Text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2"/>
          <p:cNvSpPr/>
          <p:nvPr/>
        </p:nvSpPr>
        <p:spPr>
          <a:xfrm>
            <a:off x="6130307" y="2044448"/>
            <a:ext cx="1168827" cy="209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4052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Text as vector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p32"/>
          <p:cNvCxnSpPr/>
          <p:nvPr/>
        </p:nvCxnSpPr>
        <p:spPr>
          <a:xfrm>
            <a:off x="2348201" y="1806917"/>
            <a:ext cx="757018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0" name="Google Shape;440;p32"/>
          <p:cNvSpPr/>
          <p:nvPr/>
        </p:nvSpPr>
        <p:spPr>
          <a:xfrm rot="5400000">
            <a:off x="3053783" y="1755482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1" name="Google Shape;441;p32"/>
          <p:cNvCxnSpPr/>
          <p:nvPr/>
        </p:nvCxnSpPr>
        <p:spPr>
          <a:xfrm>
            <a:off x="4297957" y="1806917"/>
            <a:ext cx="757018" cy="0"/>
          </a:xfrm>
          <a:prstGeom prst="straightConnector1">
            <a:avLst/>
          </a:prstGeom>
          <a:noFill/>
          <a:ln w="25400" cap="flat" cmpd="sng">
            <a:solidFill>
              <a:srgbClr val="2674E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2" name="Google Shape;442;p32"/>
          <p:cNvSpPr/>
          <p:nvPr/>
        </p:nvSpPr>
        <p:spPr>
          <a:xfrm rot="5400000">
            <a:off x="5003540" y="1755482"/>
            <a:ext cx="102870" cy="102870"/>
          </a:xfrm>
          <a:prstGeom prst="triangle">
            <a:avLst>
              <a:gd name="adj" fmla="val 50000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841943" y="3058444"/>
            <a:ext cx="8171969" cy="108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Newer Embedder Models will be trained on more data and often better</a:t>
            </a:r>
            <a:endParaRPr sz="1100"/>
          </a:p>
          <a:p>
            <a:pPr marL="177800" marR="0" lvl="0" indent="-177800" algn="l" rtl="0">
              <a:lnSpc>
                <a:spcPct val="13682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Don’t just go by benchmarks, use and experiment on your data</a:t>
            </a:r>
            <a:endParaRPr sz="1100"/>
          </a:p>
          <a:p>
            <a:pPr marL="177800" marR="0" lvl="0" indent="-177800" algn="l" rtl="0">
              <a:lnSpc>
                <a:spcPct val="13682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 not use commercial models if data privacy is important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3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Advanced Retrieval Strategies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3"/>
          <p:cNvSpPr/>
          <p:nvPr/>
        </p:nvSpPr>
        <p:spPr>
          <a:xfrm>
            <a:off x="428518" y="1794317"/>
            <a:ext cx="3753884" cy="1915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Semantic Similarity Thresholding</a:t>
            </a:r>
            <a:endParaRPr sz="1100"/>
          </a:p>
          <a:p>
            <a:pPr marL="177800" marR="0" lvl="0" indent="-177800" algn="l" rtl="0">
              <a:lnSpc>
                <a:spcPct val="13682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Multi-query Retrieval</a:t>
            </a:r>
            <a:endParaRPr sz="1100"/>
          </a:p>
          <a:p>
            <a:pPr marL="177800" marR="0" lvl="0" indent="-177800" algn="l" rtl="0">
              <a:lnSpc>
                <a:spcPct val="13682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Hybrid Search (Keyword + Semantic)</a:t>
            </a:r>
            <a:endParaRPr sz="1100"/>
          </a:p>
          <a:p>
            <a:pPr marL="177800" marR="0" lvl="0" indent="-177800" algn="l" rtl="0">
              <a:lnSpc>
                <a:spcPct val="13682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Reranking</a:t>
            </a:r>
            <a:endParaRPr sz="1100"/>
          </a:p>
          <a:p>
            <a:pPr marL="177800" marR="0" lvl="0" indent="-177800" algn="l" rtl="0">
              <a:lnSpc>
                <a:spcPct val="13682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Chained Retrieval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3"/>
          <p:cNvSpPr/>
          <p:nvPr/>
        </p:nvSpPr>
        <p:spPr>
          <a:xfrm>
            <a:off x="4227552" y="927847"/>
            <a:ext cx="595624" cy="3807825"/>
          </a:xfrm>
          <a:prstGeom prst="rect">
            <a:avLst/>
          </a:prstGeom>
          <a:solidFill>
            <a:srgbClr val="15131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33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7552" y="642743"/>
            <a:ext cx="4556229" cy="409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Better Reranker Models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352307" y="1787175"/>
            <a:ext cx="3753884" cy="207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Rerankers are fine-tuned cross-encoder transformer models</a:t>
            </a:r>
            <a:endParaRPr sz="1100" dirty="0"/>
          </a:p>
          <a:p>
            <a:pPr marL="177800" marR="0" lvl="0" indent="-177800" algn="l" rtl="0">
              <a:lnSpc>
                <a:spcPct val="13682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models take in a pair of documents (Query, Document) and return back a relevance score</a:t>
            </a:r>
            <a:endParaRPr sz="1100" dirty="0"/>
          </a:p>
          <a:p>
            <a:pPr marL="177800" marR="0" lvl="0" indent="-177800" algn="l" rtl="0">
              <a:lnSpc>
                <a:spcPct val="13682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Models fine-tuned on more pairs and released recently will usually be better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34" descr="A diagram of a syste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0237" y="1388068"/>
            <a:ext cx="4864348" cy="263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5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Context Compression Strategies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5"/>
          <p:cNvSpPr/>
          <p:nvPr/>
        </p:nvSpPr>
        <p:spPr>
          <a:xfrm>
            <a:off x="4213759" y="1135572"/>
            <a:ext cx="4570857" cy="3363865"/>
          </a:xfrm>
          <a:prstGeom prst="rect">
            <a:avLst/>
          </a:prstGeom>
          <a:solidFill>
            <a:srgbClr val="15131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5" descr="preencoded.png"/>
          <p:cNvPicPr preferRelativeResize="0"/>
          <p:nvPr/>
        </p:nvPicPr>
        <p:blipFill rotWithShape="1">
          <a:blip r:embed="rId3">
            <a:alphaModFix/>
          </a:blip>
          <a:srcRect l="1239" t="-31445" r="1239" b="-31446"/>
          <a:stretch/>
        </p:blipFill>
        <p:spPr>
          <a:xfrm>
            <a:off x="4213759" y="1135572"/>
            <a:ext cx="4570857" cy="336386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5"/>
          <p:cNvSpPr/>
          <p:nvPr/>
        </p:nvSpPr>
        <p:spPr>
          <a:xfrm>
            <a:off x="428518" y="1660324"/>
            <a:ext cx="3770956" cy="22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1450" algn="l" rtl="0">
              <a:lnSpc>
                <a:spcPct val="1368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LLM prompt-based Context Compression</a:t>
            </a:r>
            <a:endParaRPr sz="1100" dirty="0"/>
          </a:p>
          <a:p>
            <a:pPr marL="368300" marR="0" lvl="1" indent="-184150" algn="l" rtl="0">
              <a:lnSpc>
                <a:spcPct val="143997"/>
              </a:lnSpc>
              <a:spcBef>
                <a:spcPts val="200"/>
              </a:spcBef>
              <a:spcAft>
                <a:spcPts val="0"/>
              </a:spcAft>
              <a:buClr>
                <a:srgbClr val="2674ED"/>
              </a:buClr>
              <a:buSzPts val="1100"/>
              <a:buFont typeface="Lato"/>
              <a:buChar char="•"/>
            </a:pPr>
            <a:r>
              <a:rPr lang="en" sz="1100" b="1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Extractor</a:t>
            </a:r>
            <a:r>
              <a:rPr lang="en" sz="1100" b="1" i="0" u="none" strike="noStrike" cap="none" dirty="0">
                <a:solidFill>
                  <a:srgbClr val="2674ED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100" b="1" i="0" u="none" strike="noStrike" cap="none" dirty="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b="0" i="0" u="none" strike="noStrike" cap="none" dirty="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Filters out content from context document not related to query</a:t>
            </a:r>
            <a:endParaRPr sz="1100" dirty="0"/>
          </a:p>
          <a:p>
            <a:pPr marL="368300" marR="0" lvl="1" indent="-184150" algn="l" rtl="0">
              <a:lnSpc>
                <a:spcPct val="143997"/>
              </a:lnSpc>
              <a:spcBef>
                <a:spcPts val="300"/>
              </a:spcBef>
              <a:spcAft>
                <a:spcPts val="0"/>
              </a:spcAft>
              <a:buClr>
                <a:srgbClr val="2674ED"/>
              </a:buClr>
              <a:buSzPts val="1100"/>
              <a:buFont typeface="Lato"/>
              <a:buChar char="•"/>
            </a:pPr>
            <a:r>
              <a:rPr lang="en" sz="1100" b="1" i="0" u="none" strike="noStrike" cap="none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Filter</a:t>
            </a:r>
            <a:r>
              <a:rPr lang="en" sz="1100" b="1" i="0" u="none" strike="noStrike" cap="none" dirty="0">
                <a:solidFill>
                  <a:srgbClr val="2674ED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" sz="1100" b="1" i="0" u="none" strike="noStrike" cap="none" dirty="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100" b="0" i="0" u="none" strike="noStrike" cap="none" dirty="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Filters out whole context documents not related to query</a:t>
            </a:r>
            <a:endParaRPr sz="1100" dirty="0"/>
          </a:p>
          <a:p>
            <a:pPr marL="177800" marR="0" lvl="0" indent="-171450" algn="l" rtl="0">
              <a:lnSpc>
                <a:spcPct val="136819"/>
              </a:lnSpc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Microsoft LLMLingua Prompt Compression</a:t>
            </a: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/>
          <p:nvPr/>
        </p:nvSpPr>
        <p:spPr>
          <a:xfrm>
            <a:off x="448512" y="1989756"/>
            <a:ext cx="50733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Improving Real-World RAG Systems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/>
          <p:nvPr/>
        </p:nvSpPr>
        <p:spPr>
          <a:xfrm>
            <a:off x="448512" y="2388550"/>
            <a:ext cx="50733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052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1100"/>
              <a:buFont typeface="Lato"/>
              <a:buNone/>
            </a:pPr>
            <a:r>
              <a:rPr lang="en" sz="1100" b="0" i="0" u="none" strike="noStrike" cap="none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Key Challenges &amp; Practical Solutions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7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Problem: Wrong Format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37" descr="preencoded.png"/>
          <p:cNvPicPr preferRelativeResize="0"/>
          <p:nvPr/>
        </p:nvPicPr>
        <p:blipFill rotWithShape="1">
          <a:blip r:embed="rId3">
            <a:alphaModFix/>
          </a:blip>
          <a:srcRect l="72242" t="48178" r="1824"/>
          <a:stretch/>
        </p:blipFill>
        <p:spPr>
          <a:xfrm>
            <a:off x="5082749" y="1449819"/>
            <a:ext cx="3609291" cy="264895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7"/>
          <p:cNvSpPr/>
          <p:nvPr/>
        </p:nvSpPr>
        <p:spPr>
          <a:xfrm>
            <a:off x="285679" y="2174019"/>
            <a:ext cx="4625091" cy="24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output response is in the wrong format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721339" y="4913306"/>
            <a:ext cx="7699037" cy="96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7"/>
          <p:cNvSpPr/>
          <p:nvPr/>
        </p:nvSpPr>
        <p:spPr>
          <a:xfrm>
            <a:off x="285679" y="2666815"/>
            <a:ext cx="4603666" cy="73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happens when you tell the LLM to return the response in a specific format e.g JSON and it fails to do so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7"/>
          <p:cNvSpPr/>
          <p:nvPr/>
        </p:nvSpPr>
        <p:spPr>
          <a:xfrm>
            <a:off x="4961291" y="1449798"/>
            <a:ext cx="365772" cy="2648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7"/>
          <p:cNvSpPr/>
          <p:nvPr/>
        </p:nvSpPr>
        <p:spPr>
          <a:xfrm>
            <a:off x="5142186" y="1449798"/>
            <a:ext cx="3548197" cy="2759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7"/>
          <p:cNvSpPr/>
          <p:nvPr/>
        </p:nvSpPr>
        <p:spPr>
          <a:xfrm>
            <a:off x="5225566" y="1728274"/>
            <a:ext cx="1063818" cy="10140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7"/>
          <p:cNvSpPr/>
          <p:nvPr/>
        </p:nvSpPr>
        <p:spPr>
          <a:xfrm>
            <a:off x="6739685" y="2471079"/>
            <a:ext cx="1946337" cy="15308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7"/>
          <p:cNvSpPr/>
          <p:nvPr/>
        </p:nvSpPr>
        <p:spPr>
          <a:xfrm>
            <a:off x="8432252" y="1728274"/>
            <a:ext cx="256664" cy="1530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8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 for Wrong Format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3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7004" y="1891013"/>
            <a:ext cx="1071295" cy="107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8"/>
          <p:cNvSpPr/>
          <p:nvPr/>
        </p:nvSpPr>
        <p:spPr>
          <a:xfrm>
            <a:off x="232474" y="3019322"/>
            <a:ext cx="2820295" cy="59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Powerful LLMs have native support for response formats e.g OpenAI supports JSON outputs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38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5210" y="1891013"/>
            <a:ext cx="1071295" cy="107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38"/>
          <p:cNvSpPr/>
          <p:nvPr/>
        </p:nvSpPr>
        <p:spPr>
          <a:xfrm>
            <a:off x="3172463" y="3019322"/>
            <a:ext cx="2796749" cy="19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Better Prompting and Output Parsers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38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3415" y="1891013"/>
            <a:ext cx="1071295" cy="107129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8"/>
          <p:cNvSpPr/>
          <p:nvPr/>
        </p:nvSpPr>
        <p:spPr>
          <a:xfrm>
            <a:off x="6348136" y="3019322"/>
            <a:ext cx="2301832" cy="19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Structured Output Frameworks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8"/>
          <p:cNvSpPr/>
          <p:nvPr/>
        </p:nvSpPr>
        <p:spPr>
          <a:xfrm>
            <a:off x="721339" y="4913306"/>
            <a:ext cx="7698900" cy="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 for Wrong Format - Native LLM Support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9"/>
          <p:cNvSpPr/>
          <p:nvPr/>
        </p:nvSpPr>
        <p:spPr>
          <a:xfrm>
            <a:off x="1732769" y="1071295"/>
            <a:ext cx="5676175" cy="3584664"/>
          </a:xfrm>
          <a:prstGeom prst="roundRect">
            <a:avLst>
              <a:gd name="adj" fmla="val 1913"/>
            </a:avLst>
          </a:prstGeom>
          <a:solidFill>
            <a:srgbClr val="FBFBFB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39" descr="preencoded.png"/>
          <p:cNvPicPr preferRelativeResize="0"/>
          <p:nvPr/>
        </p:nvPicPr>
        <p:blipFill rotWithShape="1">
          <a:blip r:embed="rId3">
            <a:alphaModFix/>
          </a:blip>
          <a:srcRect l="-1043" t="-1641" r="-1042" b="-1641"/>
          <a:stretch/>
        </p:blipFill>
        <p:spPr>
          <a:xfrm>
            <a:off x="1732769" y="1071295"/>
            <a:ext cx="5676175" cy="358466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9"/>
          <p:cNvSpPr/>
          <p:nvPr/>
        </p:nvSpPr>
        <p:spPr>
          <a:xfrm>
            <a:off x="1732769" y="1071295"/>
            <a:ext cx="5676175" cy="3584664"/>
          </a:xfrm>
          <a:prstGeom prst="roundRect">
            <a:avLst>
              <a:gd name="adj" fmla="val 1913"/>
            </a:avLst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 for Wrong Format - Output Parsers &amp; Better Prompting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0"/>
          <p:cNvSpPr/>
          <p:nvPr/>
        </p:nvSpPr>
        <p:spPr>
          <a:xfrm>
            <a:off x="5139313" y="1137255"/>
            <a:ext cx="3878411" cy="3363865"/>
          </a:xfrm>
          <a:prstGeom prst="rect">
            <a:avLst/>
          </a:prstGeom>
          <a:solidFill>
            <a:srgbClr val="151316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3" name="Google Shape;533;p40" descr="preencoded.png"/>
          <p:cNvPicPr preferRelativeResize="0"/>
          <p:nvPr/>
        </p:nvPicPr>
        <p:blipFill rotWithShape="1">
          <a:blip r:embed="rId3">
            <a:alphaModFix/>
          </a:blip>
          <a:srcRect l="56939" t="16784" r="2565" b="20774"/>
          <a:stretch/>
        </p:blipFill>
        <p:spPr>
          <a:xfrm>
            <a:off x="5440903" y="1056989"/>
            <a:ext cx="3649758" cy="336386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0"/>
          <p:cNvSpPr/>
          <p:nvPr/>
        </p:nvSpPr>
        <p:spPr>
          <a:xfrm>
            <a:off x="357098" y="1217522"/>
            <a:ext cx="4782215" cy="3203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1450" algn="l" rtl="0">
              <a:lnSpc>
                <a:spcPct val="13681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Tools like LangChain allows to convert the raw LLM response into a more consumable format by using Output Parsers.</a:t>
            </a:r>
            <a:endParaRPr sz="1100" dirty="0"/>
          </a:p>
          <a:p>
            <a:pPr marL="177800" marR="0" lvl="0" indent="-171450" algn="l" rtl="0">
              <a:lnSpc>
                <a:spcPct val="136819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exists a variety of parsers including:</a:t>
            </a:r>
            <a:endParaRPr sz="1100" dirty="0"/>
          </a:p>
          <a:p>
            <a:pPr marL="368300" marR="0" lvl="1" indent="-184150" algn="l" rtl="0">
              <a:lnSpc>
                <a:spcPct val="144008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String parser</a:t>
            </a:r>
            <a:endParaRPr sz="1100" dirty="0"/>
          </a:p>
          <a:p>
            <a:pPr marL="368300" marR="0" lvl="1" indent="-184150" algn="l" rtl="0">
              <a:lnSpc>
                <a:spcPct val="144008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CSV parser</a:t>
            </a:r>
            <a:endParaRPr sz="1100" dirty="0"/>
          </a:p>
          <a:p>
            <a:pPr marL="368300" marR="0" lvl="1" indent="-184150" algn="l" rtl="0">
              <a:lnSpc>
                <a:spcPct val="144008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Pydantic parser</a:t>
            </a:r>
            <a:endParaRPr sz="1100" dirty="0"/>
          </a:p>
          <a:p>
            <a:pPr marL="368300" marR="0" lvl="1" indent="-184150" algn="l" rtl="0">
              <a:lnSpc>
                <a:spcPct val="144008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•"/>
            </a:pPr>
            <a:r>
              <a:rPr lang="en" sz="17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JSON parser 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40" descr="preencoded.png"/>
          <p:cNvPicPr preferRelativeResize="0"/>
          <p:nvPr/>
        </p:nvPicPr>
        <p:blipFill rotWithShape="1">
          <a:blip r:embed="rId4">
            <a:alphaModFix/>
          </a:blip>
          <a:srcRect l="-9524" t="-9524" r="-9524" b="-9524"/>
          <a:stretch/>
        </p:blipFill>
        <p:spPr>
          <a:xfrm>
            <a:off x="5066376" y="1502680"/>
            <a:ext cx="1250352" cy="68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 for Wrong Format - Structured Output Frameworks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1"/>
          <p:cNvSpPr/>
          <p:nvPr/>
        </p:nvSpPr>
        <p:spPr>
          <a:xfrm>
            <a:off x="2340692" y="1092721"/>
            <a:ext cx="4460330" cy="3584664"/>
          </a:xfrm>
          <a:prstGeom prst="roundRect">
            <a:avLst>
              <a:gd name="adj" fmla="val 1913"/>
            </a:avLst>
          </a:prstGeom>
          <a:solidFill>
            <a:srgbClr val="FEFEFE"/>
          </a:solidFill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41" descr="preencoded.png"/>
          <p:cNvPicPr preferRelativeResize="0"/>
          <p:nvPr/>
        </p:nvPicPr>
        <p:blipFill rotWithShape="1">
          <a:blip r:embed="rId3">
            <a:alphaModFix/>
          </a:blip>
          <a:srcRect l="-1512" t="-933" r="-1512" b="-933"/>
          <a:stretch/>
        </p:blipFill>
        <p:spPr>
          <a:xfrm>
            <a:off x="2340692" y="1092721"/>
            <a:ext cx="4460330" cy="358466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1"/>
          <p:cNvSpPr/>
          <p:nvPr/>
        </p:nvSpPr>
        <p:spPr>
          <a:xfrm>
            <a:off x="2340692" y="1092721"/>
            <a:ext cx="4460330" cy="3584664"/>
          </a:xfrm>
          <a:prstGeom prst="roundRect">
            <a:avLst>
              <a:gd name="adj" fmla="val 1913"/>
            </a:avLst>
          </a:prstGeom>
          <a:noFill/>
          <a:ln w="254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3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Problem: Incomplete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43" descr="preencoded.png"/>
          <p:cNvPicPr preferRelativeResize="0"/>
          <p:nvPr/>
        </p:nvPicPr>
        <p:blipFill rotWithShape="1">
          <a:blip r:embed="rId3">
            <a:alphaModFix/>
          </a:blip>
          <a:srcRect l="69462" t="44601" r="3596" b="1560"/>
          <a:stretch/>
        </p:blipFill>
        <p:spPr>
          <a:xfrm>
            <a:off x="4877962" y="1449819"/>
            <a:ext cx="3609291" cy="264895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3"/>
          <p:cNvSpPr/>
          <p:nvPr/>
        </p:nvSpPr>
        <p:spPr>
          <a:xfrm>
            <a:off x="285679" y="2174019"/>
            <a:ext cx="4625091" cy="48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Incomplete means the generated response is incomplete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721339" y="4913306"/>
            <a:ext cx="7698900" cy="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44079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Seven Failure Points When Engineering a Retrieval Augmented Generation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285679" y="2809654"/>
            <a:ext cx="4603666" cy="73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could be because of poorly worded questions, lack of right context retrieved, bad reasoning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4877939" y="3356723"/>
            <a:ext cx="2094137" cy="7414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4877939" y="2856785"/>
            <a:ext cx="558097" cy="74149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4877939" y="1449798"/>
            <a:ext cx="3609289" cy="232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3"/>
          <p:cNvSpPr/>
          <p:nvPr/>
        </p:nvSpPr>
        <p:spPr>
          <a:xfrm>
            <a:off x="7309142" y="1635449"/>
            <a:ext cx="1178090" cy="2322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3"/>
          <p:cNvSpPr/>
          <p:nvPr/>
        </p:nvSpPr>
        <p:spPr>
          <a:xfrm>
            <a:off x="6799061" y="2606817"/>
            <a:ext cx="1688101" cy="785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3"/>
          <p:cNvSpPr/>
          <p:nvPr/>
        </p:nvSpPr>
        <p:spPr>
          <a:xfrm>
            <a:off x="5663555" y="2856785"/>
            <a:ext cx="1427196" cy="689103"/>
          </a:xfrm>
          <a:prstGeom prst="roundRect">
            <a:avLst>
              <a:gd name="adj" fmla="val 17587"/>
            </a:avLst>
          </a:prstGeom>
          <a:solidFill>
            <a:srgbClr val="F0F0DB"/>
          </a:solidFill>
          <a:ln w="25400" cap="flat" cmpd="sng">
            <a:solidFill>
              <a:srgbClr val="BABAB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3"/>
          <p:cNvSpPr/>
          <p:nvPr/>
        </p:nvSpPr>
        <p:spPr>
          <a:xfrm>
            <a:off x="5942762" y="3041414"/>
            <a:ext cx="868753" cy="308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555151"/>
              </a:buClr>
              <a:buSzPts val="1700"/>
              <a:buFont typeface="Lato"/>
              <a:buNone/>
            </a:pPr>
            <a:r>
              <a:rPr lang="en" sz="1700" u="sng">
                <a:solidFill>
                  <a:srgbClr val="555151"/>
                </a:solidFill>
                <a:latin typeface="Lato"/>
                <a:ea typeface="Lato"/>
                <a:cs typeface="Lato"/>
                <a:sym typeface="Lato"/>
              </a:rPr>
              <a:t>Reader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4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Solutions for Incomplete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4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326" y="1993858"/>
            <a:ext cx="535647" cy="53564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4"/>
          <p:cNvSpPr/>
          <p:nvPr/>
        </p:nvSpPr>
        <p:spPr>
          <a:xfrm>
            <a:off x="1499813" y="2058014"/>
            <a:ext cx="3181745" cy="3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Better LLMs like GPT-4o, Claude 3.5 or Gemini 1.5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4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1326" y="2886603"/>
            <a:ext cx="535647" cy="53564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4"/>
          <p:cNvSpPr/>
          <p:nvPr/>
        </p:nvSpPr>
        <p:spPr>
          <a:xfrm>
            <a:off x="1499813" y="2950760"/>
            <a:ext cx="3181745" cy="3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 Advanced Prompting Techniques like Chain-of-Thought, Self-Consistency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4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49406" y="1993858"/>
            <a:ext cx="535647" cy="535647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4"/>
          <p:cNvSpPr/>
          <p:nvPr/>
        </p:nvSpPr>
        <p:spPr>
          <a:xfrm>
            <a:off x="5427893" y="2058014"/>
            <a:ext cx="3181745" cy="3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 Agentic Systems with Tool Use if necessary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4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9406" y="2886603"/>
            <a:ext cx="535647" cy="535647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4"/>
          <p:cNvSpPr/>
          <p:nvPr/>
        </p:nvSpPr>
        <p:spPr>
          <a:xfrm>
            <a:off x="5427893" y="2950760"/>
            <a:ext cx="3181745" cy="3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Rewrite User Query and Improve Retrieval - HyDE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5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HyDE - Hypothetical Document Embedding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6" name="Google Shape;596;p45" descr="A diagram of a syste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098" y="719191"/>
            <a:ext cx="7110858" cy="4255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6"/>
          <p:cNvSpPr/>
          <p:nvPr/>
        </p:nvSpPr>
        <p:spPr>
          <a:xfrm>
            <a:off x="1047373" y="2278348"/>
            <a:ext cx="7046886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Other Practical Solutions from recent Research Papers which actually work!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7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RAG vs. Long Context LLMs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47" descr="preencoded.png"/>
          <p:cNvPicPr preferRelativeResize="0"/>
          <p:nvPr/>
        </p:nvPicPr>
        <p:blipFill rotWithShape="1">
          <a:blip r:embed="rId3">
            <a:alphaModFix/>
          </a:blip>
          <a:srcRect l="-1015" t="248" r="-1014" b="674"/>
          <a:stretch/>
        </p:blipFill>
        <p:spPr>
          <a:xfrm>
            <a:off x="4800071" y="858747"/>
            <a:ext cx="4110233" cy="3738887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7"/>
          <p:cNvSpPr/>
          <p:nvPr/>
        </p:nvSpPr>
        <p:spPr>
          <a:xfrm>
            <a:off x="285679" y="2178889"/>
            <a:ext cx="4625091" cy="44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84150" algn="l" rtl="0">
              <a:lnSpc>
                <a:spcPct val="1368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•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Long Context LLMs often outperform RAG but are very expensive in terms of computing and cost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7"/>
          <p:cNvSpPr/>
          <p:nvPr/>
        </p:nvSpPr>
        <p:spPr>
          <a:xfrm>
            <a:off x="285679" y="3028782"/>
            <a:ext cx="4603666" cy="6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84150" algn="l" rtl="0">
              <a:lnSpc>
                <a:spcPct val="1368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Lato"/>
              <a:buChar char="•"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Hybrid approach where you can use an LLM to reflect </a:t>
            </a:r>
            <a:endParaRPr sz="1100"/>
          </a:p>
          <a:p>
            <a:pPr marL="0" marR="0" lvl="0" indent="0" algn="l" rtl="0">
              <a:lnSpc>
                <a:spcPct val="1368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and see if the RAG answer is good enough or route to   </a:t>
            </a:r>
            <a:endParaRPr sz="1100"/>
          </a:p>
          <a:p>
            <a:pPr marL="0" marR="0" lvl="0" indent="0" algn="l" rtl="0">
              <a:lnSpc>
                <a:spcPct val="1368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Long Context LLM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/>
          <p:nvPr/>
        </p:nvSpPr>
        <p:spPr>
          <a:xfrm>
            <a:off x="2563610" y="2278348"/>
            <a:ext cx="4014453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2674ED"/>
              </a:buClr>
              <a:buSzPts val="2300"/>
              <a:buFont typeface="Roboto"/>
              <a:buNone/>
            </a:pPr>
            <a:r>
              <a:rPr lang="en" sz="2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Understanding RAG Systems</a:t>
            </a:r>
            <a:endParaRPr sz="1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8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RAG vs Long Context LLMs - Self-Router RAG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48" descr="A diagram of a proces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66" y="744932"/>
            <a:ext cx="7754090" cy="4001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3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Recent LLMs to Check Hallucinations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53"/>
          <p:cNvSpPr/>
          <p:nvPr/>
        </p:nvSpPr>
        <p:spPr>
          <a:xfrm>
            <a:off x="2616263" y="4925033"/>
            <a:ext cx="4300020" cy="92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Clr>
                <a:srgbClr val="DEDEDE"/>
              </a:buClr>
              <a:buSzPts val="500"/>
              <a:buFont typeface="Lato"/>
              <a:buNone/>
            </a:pPr>
            <a:r>
              <a:rPr lang="en" sz="500">
                <a:solidFill>
                  <a:srgbClr val="DEDEDE"/>
                </a:solidFill>
                <a:latin typeface="Lato"/>
                <a:ea typeface="Lato"/>
                <a:cs typeface="Lato"/>
                <a:sym typeface="Lato"/>
              </a:rPr>
              <a:t>Source: Lynx: An Open Source Hallucination Evaluation Model; https://arxiv.org/abs/2407.08488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53" descr="preencoded.png"/>
          <p:cNvPicPr preferRelativeResize="0"/>
          <p:nvPr/>
        </p:nvPicPr>
        <p:blipFill rotWithShape="1">
          <a:blip r:embed="rId3">
            <a:alphaModFix/>
          </a:blip>
          <a:srcRect l="-1011" t="606" r="-1011" b="605"/>
          <a:stretch/>
        </p:blipFill>
        <p:spPr>
          <a:xfrm>
            <a:off x="285679" y="921313"/>
            <a:ext cx="3832396" cy="375956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53"/>
          <p:cNvSpPr/>
          <p:nvPr/>
        </p:nvSpPr>
        <p:spPr>
          <a:xfrm>
            <a:off x="4663702" y="1701472"/>
            <a:ext cx="3128403" cy="249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GPT-4o from OpenAI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3"/>
          <p:cNvSpPr/>
          <p:nvPr/>
        </p:nvSpPr>
        <p:spPr>
          <a:xfrm>
            <a:off x="4663702" y="3536957"/>
            <a:ext cx="3128403" cy="249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7800" marR="0" lvl="0" indent="-177800" algn="l" rtl="0">
              <a:lnSpc>
                <a:spcPct val="13682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•"/>
            </a:pPr>
            <a:r>
              <a:rPr lang="en"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Lynx from PatronusAI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3" name="Google Shape;663;p53" descr="preencoded.png"/>
          <p:cNvPicPr preferRelativeResize="0"/>
          <p:nvPr/>
        </p:nvPicPr>
        <p:blipFill rotWithShape="1">
          <a:blip r:embed="rId4">
            <a:alphaModFix/>
          </a:blip>
          <a:srcRect l="-5556" t="-5109" r="-5555" b="-5108"/>
          <a:stretch/>
        </p:blipFill>
        <p:spPr>
          <a:xfrm>
            <a:off x="6827718" y="1186076"/>
            <a:ext cx="2024866" cy="129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3" descr="preencoded.png"/>
          <p:cNvPicPr preferRelativeResize="0"/>
          <p:nvPr/>
        </p:nvPicPr>
        <p:blipFill rotWithShape="1">
          <a:blip r:embed="rId5">
            <a:alphaModFix/>
          </a:blip>
          <a:srcRect l="-5556" t="-6580" r="-5555" b="-6580"/>
          <a:stretch/>
        </p:blipFill>
        <p:spPr>
          <a:xfrm>
            <a:off x="6787733" y="2996054"/>
            <a:ext cx="2104837" cy="134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4"/>
          <p:cNvSpPr/>
          <p:nvPr/>
        </p:nvSpPr>
        <p:spPr>
          <a:xfrm>
            <a:off x="0" y="0"/>
            <a:ext cx="2856785" cy="5142214"/>
          </a:xfrm>
          <a:prstGeom prst="rect">
            <a:avLst/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54"/>
          <p:cNvSpPr/>
          <p:nvPr/>
        </p:nvSpPr>
        <p:spPr>
          <a:xfrm>
            <a:off x="357098" y="2421187"/>
            <a:ext cx="2356848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Key Takeaways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54"/>
          <p:cNvSpPr/>
          <p:nvPr/>
        </p:nvSpPr>
        <p:spPr>
          <a:xfrm>
            <a:off x="3213884" y="1267699"/>
            <a:ext cx="535647" cy="535647"/>
          </a:xfrm>
          <a:prstGeom prst="roundRect">
            <a:avLst>
              <a:gd name="adj" fmla="val 12803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3" name="Google Shape;673;p5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8420" y="1363652"/>
            <a:ext cx="314246" cy="34281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4"/>
          <p:cNvSpPr/>
          <p:nvPr/>
        </p:nvSpPr>
        <p:spPr>
          <a:xfrm>
            <a:off x="3892370" y="1331855"/>
            <a:ext cx="2121164" cy="3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RAG is still very much a retrieval problem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4"/>
          <p:cNvSpPr/>
          <p:nvPr/>
        </p:nvSpPr>
        <p:spPr>
          <a:xfrm>
            <a:off x="3213884" y="2160444"/>
            <a:ext cx="535647" cy="535647"/>
          </a:xfrm>
          <a:prstGeom prst="roundRect">
            <a:avLst>
              <a:gd name="adj" fmla="val 12803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6" name="Google Shape;676;p54" descr="preencoded.png"/>
          <p:cNvPicPr preferRelativeResize="0"/>
          <p:nvPr/>
        </p:nvPicPr>
        <p:blipFill rotWithShape="1">
          <a:blip r:embed="rId4">
            <a:alphaModFix/>
          </a:blip>
          <a:srcRect l="-21963" t="-21963" r="-21962" b="-21962"/>
          <a:stretch/>
        </p:blipFill>
        <p:spPr>
          <a:xfrm>
            <a:off x="3213884" y="2160444"/>
            <a:ext cx="535647" cy="53564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54"/>
          <p:cNvSpPr/>
          <p:nvPr/>
        </p:nvSpPr>
        <p:spPr>
          <a:xfrm>
            <a:off x="3892370" y="2124613"/>
            <a:ext cx="2121164" cy="59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Explore various chunking and retrieval strategies, don’t stick to default settings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4"/>
          <p:cNvSpPr/>
          <p:nvPr/>
        </p:nvSpPr>
        <p:spPr>
          <a:xfrm>
            <a:off x="3213884" y="3053190"/>
            <a:ext cx="535647" cy="535647"/>
          </a:xfrm>
          <a:prstGeom prst="roundRect">
            <a:avLst>
              <a:gd name="adj" fmla="val 12803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9" name="Google Shape;679;p54" descr="preencoded.png"/>
          <p:cNvPicPr preferRelativeResize="0"/>
          <p:nvPr/>
        </p:nvPicPr>
        <p:blipFill rotWithShape="1">
          <a:blip r:embed="rId5">
            <a:alphaModFix/>
          </a:blip>
          <a:srcRect l="-21963" t="-21963" r="-21962" b="-21962"/>
          <a:stretch/>
        </p:blipFill>
        <p:spPr>
          <a:xfrm>
            <a:off x="3213884" y="3053190"/>
            <a:ext cx="535647" cy="535647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4"/>
          <p:cNvSpPr/>
          <p:nvPr/>
        </p:nvSpPr>
        <p:spPr>
          <a:xfrm>
            <a:off x="3892370" y="3117346"/>
            <a:ext cx="2121164" cy="398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Agentic RAG systems and domain-specific fine-tuned RAG systems are the future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54"/>
          <p:cNvSpPr/>
          <p:nvPr/>
        </p:nvSpPr>
        <p:spPr>
          <a:xfrm>
            <a:off x="6177799" y="1267699"/>
            <a:ext cx="535647" cy="535647"/>
          </a:xfrm>
          <a:prstGeom prst="roundRect">
            <a:avLst>
              <a:gd name="adj" fmla="val 12803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2" name="Google Shape;682;p54" descr="preencoded.png"/>
          <p:cNvPicPr preferRelativeResize="0"/>
          <p:nvPr/>
        </p:nvPicPr>
        <p:blipFill rotWithShape="1">
          <a:blip r:embed="rId6">
            <a:alphaModFix/>
          </a:blip>
          <a:srcRect l="-21963" t="-21963" r="-21962" b="-21962"/>
          <a:stretch/>
        </p:blipFill>
        <p:spPr>
          <a:xfrm>
            <a:off x="6177799" y="1267699"/>
            <a:ext cx="535647" cy="535647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4"/>
          <p:cNvSpPr/>
          <p:nvPr/>
        </p:nvSpPr>
        <p:spPr>
          <a:xfrm>
            <a:off x="6856286" y="1231867"/>
            <a:ext cx="2121163" cy="59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Build an evaluation dataset and always evaluate your RAG system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54"/>
          <p:cNvSpPr/>
          <p:nvPr/>
        </p:nvSpPr>
        <p:spPr>
          <a:xfrm>
            <a:off x="6177799" y="2160444"/>
            <a:ext cx="535647" cy="535647"/>
          </a:xfrm>
          <a:prstGeom prst="roundRect">
            <a:avLst>
              <a:gd name="adj" fmla="val 12803"/>
            </a:avLst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54" descr="preencoded.png"/>
          <p:cNvPicPr preferRelativeResize="0"/>
          <p:nvPr/>
        </p:nvPicPr>
        <p:blipFill rotWithShape="1">
          <a:blip r:embed="rId7">
            <a:alphaModFix/>
          </a:blip>
          <a:srcRect l="-13114" t="-13114" r="-13115" b="-13115"/>
          <a:stretch/>
        </p:blipFill>
        <p:spPr>
          <a:xfrm>
            <a:off x="6177799" y="2160444"/>
            <a:ext cx="535647" cy="535647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4"/>
          <p:cNvSpPr/>
          <p:nvPr/>
        </p:nvSpPr>
        <p:spPr>
          <a:xfrm>
            <a:off x="6856286" y="2124613"/>
            <a:ext cx="2121163" cy="597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Even with Long Context LLMs, RAG isn’t going anywhere (for now)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493786-9AFB-2040-7A0F-D8378ED9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45" y="780184"/>
            <a:ext cx="4087091" cy="35831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2ACE42-FF47-FC71-6098-F0EB49D85DED}"/>
              </a:ext>
            </a:extLst>
          </p:cNvPr>
          <p:cNvSpPr txBox="1"/>
          <p:nvPr/>
        </p:nvSpPr>
        <p:spPr>
          <a:xfrm>
            <a:off x="69272" y="2063917"/>
            <a:ext cx="4232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Thank you   </a:t>
            </a:r>
          </a:p>
        </p:txBody>
      </p:sp>
    </p:spTree>
    <p:extLst>
      <p:ext uri="{BB962C8B-B14F-4D97-AF65-F5344CB8AC3E}">
        <p14:creationId xmlns:p14="http://schemas.microsoft.com/office/powerpoint/2010/main" val="407355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a RAG System?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4303" y="2127387"/>
            <a:ext cx="2507660" cy="16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56148" y="2281796"/>
            <a:ext cx="85703" cy="8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70719" y="2760307"/>
            <a:ext cx="2328280" cy="49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56432" y="3036131"/>
            <a:ext cx="85703" cy="8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95966" y="2278225"/>
            <a:ext cx="1542664" cy="34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21222" y="2576402"/>
            <a:ext cx="92846" cy="8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96904" y="2664392"/>
            <a:ext cx="1549806" cy="614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219437" y="2624039"/>
            <a:ext cx="99988" cy="85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 descr="preencode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24547" y="2691317"/>
            <a:ext cx="1635510" cy="166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descr="preencoded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225061" y="2633252"/>
            <a:ext cx="92846" cy="92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 descr="preencoded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481708" y="1206931"/>
            <a:ext cx="1771207" cy="1385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 descr="preencode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221713" y="2551691"/>
            <a:ext cx="92846" cy="9284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312777" y="2234591"/>
            <a:ext cx="801589" cy="801589"/>
          </a:xfrm>
          <a:prstGeom prst="ellipse">
            <a:avLst/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15" descr="preencoded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312777" y="2234591"/>
            <a:ext cx="801589" cy="80158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3" name="Google Shape;163;p15" descr="preencoded.png"/>
          <p:cNvPicPr preferRelativeResize="0"/>
          <p:nvPr/>
        </p:nvPicPr>
        <p:blipFill rotWithShape="1">
          <a:blip r:embed="rId16">
            <a:alphaModFix/>
          </a:blip>
          <a:srcRect l="9302" t="9302" r="9302" b="9302"/>
          <a:stretch/>
        </p:blipFill>
        <p:spPr>
          <a:xfrm>
            <a:off x="1803346" y="1877831"/>
            <a:ext cx="535647" cy="658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5" descr="preencoded.png"/>
          <p:cNvPicPr preferRelativeResize="0"/>
          <p:nvPr/>
        </p:nvPicPr>
        <p:blipFill rotWithShape="1">
          <a:blip r:embed="rId17">
            <a:alphaModFix/>
          </a:blip>
          <a:srcRect l="3516" t="3516" r="3515" b="3515"/>
          <a:stretch/>
        </p:blipFill>
        <p:spPr>
          <a:xfrm>
            <a:off x="2446123" y="1957874"/>
            <a:ext cx="535647" cy="49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5" descr="preencoded.png"/>
          <p:cNvPicPr preferRelativeResize="0"/>
          <p:nvPr/>
        </p:nvPicPr>
        <p:blipFill rotWithShape="1">
          <a:blip r:embed="rId18">
            <a:alphaModFix/>
          </a:blip>
          <a:srcRect l="3495" t="3495" r="3495" b="3495"/>
          <a:stretch/>
        </p:blipFill>
        <p:spPr>
          <a:xfrm>
            <a:off x="3160319" y="2029185"/>
            <a:ext cx="535647" cy="49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 descr="preencoded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946186" y="939168"/>
            <a:ext cx="535647" cy="53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 descr="preencode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946060" y="939168"/>
            <a:ext cx="535647" cy="53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 descr="preencoded.png"/>
          <p:cNvPicPr preferRelativeResize="0"/>
          <p:nvPr/>
        </p:nvPicPr>
        <p:blipFill rotWithShape="1">
          <a:blip r:embed="rId21">
            <a:alphaModFix/>
          </a:blip>
          <a:srcRect l="1514" t="1514" r="1513" b="1513"/>
          <a:stretch/>
        </p:blipFill>
        <p:spPr>
          <a:xfrm>
            <a:off x="2160444" y="4144691"/>
            <a:ext cx="535647" cy="552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5" descr="preencoded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3088900" y="4081633"/>
            <a:ext cx="535647" cy="53564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/>
          <p:nvPr/>
        </p:nvSpPr>
        <p:spPr>
          <a:xfrm>
            <a:off x="2231864" y="3010338"/>
            <a:ext cx="535647" cy="535647"/>
          </a:xfrm>
          <a:prstGeom prst="ellipse">
            <a:avLst/>
          </a:prstGeom>
          <a:solidFill>
            <a:srgbClr val="2674E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15" descr="preencoded.png"/>
          <p:cNvPicPr preferRelativeResize="0"/>
          <p:nvPr/>
        </p:nvPicPr>
        <p:blipFill rotWithShape="1">
          <a:blip r:embed="rId23">
            <a:alphaModFix/>
          </a:blip>
          <a:srcRect l="17703" r="17702"/>
          <a:stretch/>
        </p:blipFill>
        <p:spPr>
          <a:xfrm>
            <a:off x="2231864" y="3010338"/>
            <a:ext cx="535647" cy="535647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15" descr="preencoded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016550" y="2937989"/>
            <a:ext cx="680345" cy="68034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"/>
          <p:cNvSpPr/>
          <p:nvPr/>
        </p:nvSpPr>
        <p:spPr>
          <a:xfrm>
            <a:off x="935957" y="2174606"/>
            <a:ext cx="699131" cy="19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Raw Files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5"/>
          <p:cNvSpPr/>
          <p:nvPr/>
        </p:nvSpPr>
        <p:spPr>
          <a:xfrm>
            <a:off x="972022" y="4317196"/>
            <a:ext cx="769881" cy="19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Databases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5"/>
          <p:cNvSpPr/>
          <p:nvPr/>
        </p:nvSpPr>
        <p:spPr>
          <a:xfrm>
            <a:off x="969882" y="1103312"/>
            <a:ext cx="345604" cy="19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APIs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929531" y="3245901"/>
            <a:ext cx="997643" cy="19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Vector Stores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5" descr="preencoded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695467" y="2367500"/>
            <a:ext cx="607067" cy="39280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5"/>
          <p:cNvSpPr/>
          <p:nvPr/>
        </p:nvSpPr>
        <p:spPr>
          <a:xfrm>
            <a:off x="7822236" y="2460285"/>
            <a:ext cx="353527" cy="19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5"/>
          <p:cNvSpPr/>
          <p:nvPr/>
        </p:nvSpPr>
        <p:spPr>
          <a:xfrm>
            <a:off x="6549181" y="3460160"/>
            <a:ext cx="471370" cy="19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Query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"/>
          <p:cNvSpPr/>
          <p:nvPr/>
        </p:nvSpPr>
        <p:spPr>
          <a:xfrm>
            <a:off x="6431339" y="1817508"/>
            <a:ext cx="707054" cy="19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67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ato"/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Response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" y="638"/>
            <a:ext cx="9141713" cy="514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6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RAG System Architecture - Data Indexing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" y="638"/>
            <a:ext cx="9141713" cy="514221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/>
          <p:nvPr/>
        </p:nvSpPr>
        <p:spPr>
          <a:xfrm>
            <a:off x="357098" y="310736"/>
            <a:ext cx="9141714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"/>
              <a:buNone/>
            </a:pPr>
            <a:r>
              <a:rPr lang="en" sz="2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RAG System Architecture - Search and Generation 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ARN | &quot;Easy-peasy, lemon squeezy.&quot; | Community (2009) - S05E06 Analysis of  Cork-Based Networking | Video gifs by quotes | 226bc75f | 紗">
            <a:extLst>
              <a:ext uri="{FF2B5EF4-FFF2-40B4-BE49-F238E27FC236}">
                <a16:creationId xmlns:a16="http://schemas.microsoft.com/office/drawing/2014/main" id="{89D0DE0F-8014-3DA9-2334-7F63269F4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4" y="601980"/>
            <a:ext cx="6771186" cy="3791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906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"/>
          <p:cNvSpPr/>
          <p:nvPr/>
        </p:nvSpPr>
        <p:spPr>
          <a:xfrm>
            <a:off x="1412684" y="2278348"/>
            <a:ext cx="6316286" cy="304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6500"/>
              </a:lnSpc>
              <a:spcBef>
                <a:spcPts val="0"/>
              </a:spcBef>
              <a:spcAft>
                <a:spcPts val="0"/>
              </a:spcAft>
              <a:buClr>
                <a:srgbClr val="2674ED"/>
              </a:buClr>
              <a:buSzPts val="2300"/>
              <a:buFont typeface="Roboto"/>
              <a:buNone/>
            </a:pPr>
            <a:r>
              <a:rPr lang="en" sz="23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RAG System Challenges &amp; Practical Solutions</a:t>
            </a:r>
            <a:endParaRPr sz="14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ocus">
    <a:dk1>
      <a:srgbClr val="1B212C"/>
    </a:dk1>
    <a:lt1>
      <a:srgbClr val="FFFFFF"/>
    </a:lt1>
    <a:dk2>
      <a:srgbClr val="D9D9D9"/>
    </a:dk2>
    <a:lt2>
      <a:srgbClr val="82C7A5"/>
    </a:lt2>
    <a:accent1>
      <a:srgbClr val="0145AC"/>
    </a:accent1>
    <a:accent2>
      <a:srgbClr val="EECE1A"/>
    </a:accent2>
    <a:accent3>
      <a:srgbClr val="4E5567"/>
    </a:accent3>
    <a:accent4>
      <a:srgbClr val="F4D6AD"/>
    </a:accent4>
    <a:accent5>
      <a:srgbClr val="7890CD"/>
    </a:accent5>
    <a:accent6>
      <a:srgbClr val="F15E22"/>
    </a:accent6>
    <a:hlink>
      <a:srgbClr val="7890CD"/>
    </a:hlink>
    <a:folHlink>
      <a:srgbClr val="7890CD"/>
    </a:folHlink>
  </a:clrScheme>
</a:themeOverride>
</file>

<file path=ppt/theme/themeOverride2.xml><?xml version="1.0" encoding="utf-8"?>
<a:themeOverride xmlns:a="http://schemas.openxmlformats.org/drawingml/2006/main">
  <a:clrScheme name="Focus">
    <a:dk1>
      <a:srgbClr val="1B212C"/>
    </a:dk1>
    <a:lt1>
      <a:srgbClr val="FFFFFF"/>
    </a:lt1>
    <a:dk2>
      <a:srgbClr val="D9D9D9"/>
    </a:dk2>
    <a:lt2>
      <a:srgbClr val="82C7A5"/>
    </a:lt2>
    <a:accent1>
      <a:srgbClr val="0145AC"/>
    </a:accent1>
    <a:accent2>
      <a:srgbClr val="EECE1A"/>
    </a:accent2>
    <a:accent3>
      <a:srgbClr val="4E5567"/>
    </a:accent3>
    <a:accent4>
      <a:srgbClr val="F4D6AD"/>
    </a:accent4>
    <a:accent5>
      <a:srgbClr val="7890CD"/>
    </a:accent5>
    <a:accent6>
      <a:srgbClr val="F15E22"/>
    </a:accent6>
    <a:hlink>
      <a:srgbClr val="7890CD"/>
    </a:hlink>
    <a:folHlink>
      <a:srgbClr val="7890C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5828</TotalTime>
  <Words>1483</Words>
  <Application>Microsoft Office PowerPoint</Application>
  <PresentationFormat>On-screen Show (16:9)</PresentationFormat>
  <Paragraphs>212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Montserrat</vt:lpstr>
      <vt:lpstr>Calibri</vt:lpstr>
      <vt:lpstr>Lato</vt:lpstr>
      <vt:lpstr>Century Gothic</vt:lpstr>
      <vt:lpstr>Arial</vt:lpstr>
      <vt:lpstr>Roboto</vt:lpstr>
      <vt:lpstr>Calibri Light</vt:lpstr>
      <vt:lpstr>Courier New</vt:lpstr>
      <vt:lpstr>Focus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Naresh Dulam</cp:lastModifiedBy>
  <cp:revision>26</cp:revision>
  <dcterms:modified xsi:type="dcterms:W3CDTF">2024-12-10T20:42:59Z</dcterms:modified>
</cp:coreProperties>
</file>